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17"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329" r:id="rId14"/>
    <p:sldId id="268" r:id="rId15"/>
    <p:sldId id="311" r:id="rId16"/>
    <p:sldId id="269" r:id="rId17"/>
    <p:sldId id="270" r:id="rId18"/>
    <p:sldId id="271" r:id="rId19"/>
    <p:sldId id="272" r:id="rId20"/>
    <p:sldId id="273" r:id="rId21"/>
    <p:sldId id="274" r:id="rId22"/>
    <p:sldId id="275" r:id="rId23"/>
    <p:sldId id="276" r:id="rId24"/>
    <p:sldId id="332" r:id="rId25"/>
    <p:sldId id="277" r:id="rId26"/>
    <p:sldId id="330" r:id="rId27"/>
    <p:sldId id="293" r:id="rId28"/>
    <p:sldId id="294" r:id="rId29"/>
    <p:sldId id="312" r:id="rId30"/>
    <p:sldId id="295" r:id="rId31"/>
    <p:sldId id="296" r:id="rId32"/>
    <p:sldId id="297" r:id="rId33"/>
    <p:sldId id="299" r:id="rId34"/>
    <p:sldId id="313" r:id="rId35"/>
    <p:sldId id="298" r:id="rId36"/>
    <p:sldId id="331" r:id="rId37"/>
    <p:sldId id="317" r:id="rId38"/>
    <p:sldId id="333" r:id="rId39"/>
    <p:sldId id="300" r:id="rId40"/>
    <p:sldId id="314" r:id="rId41"/>
    <p:sldId id="301" r:id="rId42"/>
    <p:sldId id="302" r:id="rId43"/>
    <p:sldId id="316" r:id="rId44"/>
    <p:sldId id="303" r:id="rId45"/>
    <p:sldId id="315" r:id="rId46"/>
    <p:sldId id="304" r:id="rId47"/>
    <p:sldId id="305" r:id="rId48"/>
    <p:sldId id="306" r:id="rId49"/>
    <p:sldId id="326" r:id="rId50"/>
    <p:sldId id="307" r:id="rId51"/>
    <p:sldId id="308" r:id="rId52"/>
    <p:sldId id="309" r:id="rId53"/>
    <p:sldId id="278" r:id="rId54"/>
    <p:sldId id="320" r:id="rId55"/>
    <p:sldId id="319" r:id="rId56"/>
    <p:sldId id="279" r:id="rId57"/>
    <p:sldId id="327" r:id="rId58"/>
    <p:sldId id="321" r:id="rId59"/>
    <p:sldId id="280" r:id="rId60"/>
    <p:sldId id="281" r:id="rId61"/>
    <p:sldId id="282" r:id="rId62"/>
    <p:sldId id="318" r:id="rId63"/>
    <p:sldId id="283" r:id="rId64"/>
    <p:sldId id="284" r:id="rId65"/>
    <p:sldId id="322" r:id="rId66"/>
    <p:sldId id="285" r:id="rId67"/>
    <p:sldId id="324" r:id="rId68"/>
    <p:sldId id="286" r:id="rId69"/>
    <p:sldId id="328" r:id="rId70"/>
    <p:sldId id="287" r:id="rId71"/>
    <p:sldId id="288" r:id="rId72"/>
    <p:sldId id="289" r:id="rId73"/>
    <p:sldId id="290" r:id="rId74"/>
    <p:sldId id="291" r:id="rId75"/>
    <p:sldId id="292" r:id="rId76"/>
    <p:sldId id="323" r:id="rId7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116" d="100"/>
          <a:sy n="116" d="100"/>
        </p:scale>
        <p:origin x="390" y="10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85"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53.35938" units="1/cm"/>
          <inkml:channelProperty channel="Y" name="resolution" value="53.33333" units="1/cm"/>
          <inkml:channelProperty channel="T" name="resolution" value="1" units="1/dev"/>
        </inkml:channelProperties>
      </inkml:inkSource>
      <inkml:timestamp xml:id="ts0" timeString="2017-09-21T17:49:56.065"/>
    </inkml:context>
    <inkml:brush xml:id="br0">
      <inkml:brushProperty name="width" value="0.08819" units="cm"/>
      <inkml:brushProperty name="height" value="0.35278" units="cm"/>
      <inkml:brushProperty name="color" value="#FFFF00"/>
      <inkml:brushProperty name="tip" value="rectangle"/>
      <inkml:brushProperty name="rasterOp" value="maskPen"/>
    </inkml:brush>
  </inkml:definitions>
  <inkml:trace contextRef="#ctx0" brushRef="#br0">1141 17115 0</inkml:trace>
</inkml:ink>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3556000" y="0"/>
            <a:ext cx="8636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Straight Connector 8"/>
          <p:cNvSpPr>
            <a:spLocks noChangeShapeType="1"/>
          </p:cNvSpPr>
          <p:nvPr/>
        </p:nvSpPr>
        <p:spPr bwMode="auto">
          <a:xfrm rot="16200000">
            <a:off x="127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dirty="0"/>
          </a:p>
        </p:txBody>
      </p:sp>
      <p:sp>
        <p:nvSpPr>
          <p:cNvPr id="12" name="Title 11"/>
          <p:cNvSpPr>
            <a:spLocks noGrp="1"/>
          </p:cNvSpPr>
          <p:nvPr>
            <p:ph type="ctrTitle"/>
          </p:nvPr>
        </p:nvSpPr>
        <p:spPr>
          <a:xfrm>
            <a:off x="4489157" y="533400"/>
            <a:ext cx="68072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4472589" y="3539864"/>
            <a:ext cx="6819704"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7828299" y="6557946"/>
            <a:ext cx="2669952" cy="226902"/>
          </a:xfrm>
        </p:spPr>
        <p:txBody>
          <a:bodyPr/>
          <a:lstStyle>
            <a:lvl1pPr>
              <a:defRPr lang="en-US" smtClean="0">
                <a:solidFill>
                  <a:srgbClr val="FFFFFF"/>
                </a:solidFill>
              </a:defRPr>
            </a:lvl1pPr>
            <a:extLst/>
          </a:lstStyle>
          <a:p>
            <a:fld id="{48A87A34-81AB-432B-8DAE-1953F412C126}" type="datetimeFigureOut">
              <a:rPr lang="en-US" smtClean="0"/>
              <a:pPr/>
              <a:t>3/31/2020</a:t>
            </a:fld>
            <a:endParaRPr lang="en-US" dirty="0"/>
          </a:p>
        </p:txBody>
      </p:sp>
      <p:sp>
        <p:nvSpPr>
          <p:cNvPr id="18" name="Footer Placeholder 17"/>
          <p:cNvSpPr>
            <a:spLocks noGrp="1"/>
          </p:cNvSpPr>
          <p:nvPr>
            <p:ph type="ftr" sz="quarter" idx="11"/>
          </p:nvPr>
        </p:nvSpPr>
        <p:spPr>
          <a:xfrm>
            <a:off x="3759200" y="6557946"/>
            <a:ext cx="3903629" cy="228600"/>
          </a:xfrm>
        </p:spPr>
        <p:txBody>
          <a:bodyPr/>
          <a:lstStyle>
            <a:lvl1pPr>
              <a:defRPr lang="en-US" dirty="0">
                <a:solidFill>
                  <a:srgbClr val="FFFFFF"/>
                </a:solidFill>
              </a:defRPr>
            </a:lvl1pPr>
            <a:extLst/>
          </a:lstStyle>
          <a:p>
            <a:endParaRPr lang="en-US" dirty="0"/>
          </a:p>
        </p:txBody>
      </p:sp>
      <p:sp>
        <p:nvSpPr>
          <p:cNvPr id="29" name="Slide Number Placeholder 28"/>
          <p:cNvSpPr>
            <a:spLocks noGrp="1"/>
          </p:cNvSpPr>
          <p:nvPr>
            <p:ph type="sldNum" sz="quarter" idx="12"/>
          </p:nvPr>
        </p:nvSpPr>
        <p:spPr>
          <a:xfrm>
            <a:off x="10507845" y="6556248"/>
            <a:ext cx="784448" cy="228600"/>
          </a:xfrm>
        </p:spPr>
        <p:txBody>
          <a:bodyPr/>
          <a:lstStyle>
            <a:lvl1pPr>
              <a:defRPr lang="en-US" smtClean="0">
                <a:solidFill>
                  <a:srgbClr val="FFFFFF"/>
                </a:solidFill>
              </a:defRPr>
            </a:lvl1pPr>
            <a:extLst/>
          </a:lstStyle>
          <a:p>
            <a:fld id="{6D22F896-40B5-4ADD-8801-0D06FADFA095}"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A87A34-81AB-432B-8DAE-1953F412C126}" type="datetimeFigureOut">
              <a:rPr lang="en-US" smtClean="0"/>
              <a:pPr/>
              <a:t>3/31/2020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274956"/>
            <a:ext cx="2032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43"/>
            <a:ext cx="8026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5657088" y="6557946"/>
            <a:ext cx="2669952" cy="226902"/>
          </a:xfrm>
        </p:spPr>
        <p:txBody>
          <a:bodyPr/>
          <a:lstStyle>
            <a:extLst/>
          </a:lstStyle>
          <a:p>
            <a:fld id="{48A87A34-81AB-432B-8DAE-1953F412C126}" type="datetimeFigureOut">
              <a:rPr lang="en-US" smtClean="0"/>
              <a:pPr/>
              <a:t>3/31/2020</a:t>
            </a:fld>
            <a:endParaRPr lang="en-US" dirty="0"/>
          </a:p>
        </p:txBody>
      </p:sp>
      <p:sp>
        <p:nvSpPr>
          <p:cNvPr id="5" name="Footer Placeholder 4"/>
          <p:cNvSpPr>
            <a:spLocks noGrp="1"/>
          </p:cNvSpPr>
          <p:nvPr>
            <p:ph type="ftr" sz="quarter" idx="11"/>
          </p:nvPr>
        </p:nvSpPr>
        <p:spPr>
          <a:xfrm>
            <a:off x="609600" y="6556248"/>
            <a:ext cx="4876800" cy="228600"/>
          </a:xfrm>
        </p:spPr>
        <p:txBody>
          <a:bodyPr/>
          <a:lstStyle>
            <a:extLst/>
          </a:lstStyle>
          <a:p>
            <a:endParaRPr lang="en-US" dirty="0"/>
          </a:p>
        </p:txBody>
      </p:sp>
      <p:sp>
        <p:nvSpPr>
          <p:cNvPr id="6" name="Slide Number Placeholder 5"/>
          <p:cNvSpPr>
            <a:spLocks noGrp="1"/>
          </p:cNvSpPr>
          <p:nvPr>
            <p:ph type="sldNum" sz="quarter" idx="12"/>
          </p:nvPr>
        </p:nvSpPr>
        <p:spPr>
          <a:xfrm>
            <a:off x="8339328" y="6553200"/>
            <a:ext cx="784448" cy="228600"/>
          </a:xfrm>
        </p:spPr>
        <p:txBody>
          <a:bodyPr/>
          <a:lstStyle>
            <a:lvl1pPr>
              <a:defRPr>
                <a:solidFill>
                  <a:schemeClr val="tx2"/>
                </a:solidFill>
              </a:defRPr>
            </a:lvl1pPr>
            <a:extLst/>
          </a:lstStyle>
          <a:p>
            <a:fld id="{6D22F896-40B5-4ADD-8801-0D06FADFA09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8A87A34-81AB-432B-8DAE-1953F412C126}" type="datetimeFigureOut">
              <a:rPr lang="en-US" smtClean="0"/>
              <a:pPr/>
              <a:t>3/31/2020</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422400" y="2821838"/>
            <a:ext cx="8340651"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422400" y="1905001"/>
            <a:ext cx="8340651"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6298984" y="6556810"/>
            <a:ext cx="2669952" cy="226902"/>
          </a:xfrm>
        </p:spPr>
        <p:txBody>
          <a:bodyPr bIns="0" anchor="b"/>
          <a:lstStyle>
            <a:lvl1pPr>
              <a:defRPr>
                <a:solidFill>
                  <a:schemeClr val="tx2"/>
                </a:solidFill>
              </a:defRPr>
            </a:lvl1pPr>
            <a:extLst/>
          </a:lstStyle>
          <a:p>
            <a:fld id="{48A87A34-81AB-432B-8DAE-1953F412C126}" type="datetimeFigureOut">
              <a:rPr lang="en-US" smtClean="0"/>
              <a:pPr/>
              <a:t>3/31/2020</a:t>
            </a:fld>
            <a:endParaRPr lang="en-US" dirty="0"/>
          </a:p>
        </p:txBody>
      </p:sp>
      <p:sp>
        <p:nvSpPr>
          <p:cNvPr id="5" name="Footer Placeholder 4"/>
          <p:cNvSpPr>
            <a:spLocks noGrp="1"/>
          </p:cNvSpPr>
          <p:nvPr>
            <p:ph type="ftr" sz="quarter" idx="11"/>
          </p:nvPr>
        </p:nvSpPr>
        <p:spPr>
          <a:xfrm>
            <a:off x="2313811" y="6556810"/>
            <a:ext cx="3860800" cy="228600"/>
          </a:xfrm>
        </p:spPr>
        <p:txBody>
          <a:bodyPr bIns="0" anchor="b"/>
          <a:lstStyle>
            <a:lvl1pPr>
              <a:defRPr>
                <a:solidFill>
                  <a:schemeClr val="tx2"/>
                </a:solidFill>
              </a:defRPr>
            </a:lvl1pPr>
            <a:extLst/>
          </a:lstStyle>
          <a:p>
            <a:endParaRPr lang="en-US" dirty="0"/>
          </a:p>
        </p:txBody>
      </p:sp>
      <p:sp>
        <p:nvSpPr>
          <p:cNvPr id="6" name="Slide Number Placeholder 5"/>
          <p:cNvSpPr>
            <a:spLocks noGrp="1"/>
          </p:cNvSpPr>
          <p:nvPr>
            <p:ph type="sldNum" sz="quarter" idx="12"/>
          </p:nvPr>
        </p:nvSpPr>
        <p:spPr>
          <a:xfrm>
            <a:off x="8978603" y="6555112"/>
            <a:ext cx="784448" cy="228600"/>
          </a:xfrm>
        </p:spPr>
        <p:txBody>
          <a:bodyPr/>
          <a:lstStyle>
            <a:extLst/>
          </a:lstStyle>
          <a:p>
            <a:fld id="{6D22F896-40B5-4ADD-8801-0D06FADFA095}"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609600" y="1600201"/>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571744" y="1600201"/>
            <a:ext cx="469392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A87A34-81AB-432B-8DAE-1953F412C126}" type="datetimeFigureOut">
              <a:rPr lang="en-US" smtClean="0"/>
              <a:pPr/>
              <a:t>3/31/2020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9600" y="5867400"/>
            <a:ext cx="469392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5571744" y="5867400"/>
            <a:ext cx="469392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9600"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5571744" y="1711840"/>
            <a:ext cx="469392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48A87A34-81AB-432B-8DAE-1953F412C126}" type="datetimeFigureOut">
              <a:rPr lang="en-US" smtClean="0"/>
              <a:pPr/>
              <a:t>3/31/2020</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320040"/>
            <a:ext cx="9656064"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48A87A34-81AB-432B-8DAE-1953F412C126}" type="datetimeFigureOut">
              <a:rPr lang="en-US" smtClean="0"/>
              <a:pPr/>
              <a:t>3/31/2020</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48A87A34-81AB-432B-8DAE-1953F412C126}" type="datetimeFigureOut">
              <a:rPr lang="en-US" smtClean="0"/>
              <a:pPr/>
              <a:t>3/31/2020</a:t>
            </a:fld>
            <a:endParaRPr lang="en-US" dirty="0"/>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dirty="0"/>
          </a:p>
        </p:txBody>
      </p:sp>
      <p:sp>
        <p:nvSpPr>
          <p:cNvPr id="4" name="Slide Number Placeholder 3"/>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28600"/>
            <a:ext cx="786384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497416"/>
            <a:ext cx="786384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609600" y="2133600"/>
            <a:ext cx="9652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48A87A34-81AB-432B-8DAE-1953F412C126}" type="datetimeFigureOut">
              <a:rPr lang="en-US" smtClean="0"/>
              <a:pPr/>
              <a:t>3/31/2020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D22F896-40B5-4ADD-8801-0D06FADFA09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797292" y="1004669"/>
            <a:ext cx="5759369"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9" name="Rectangle 8"/>
          <p:cNvSpPr/>
          <p:nvPr/>
        </p:nvSpPr>
        <p:spPr>
          <a:xfrm rot="21420000">
            <a:off x="795609" y="998817"/>
            <a:ext cx="5759369"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dirty="0"/>
          </a:p>
        </p:txBody>
      </p:sp>
      <p:sp>
        <p:nvSpPr>
          <p:cNvPr id="2" name="Title 1"/>
          <p:cNvSpPr>
            <a:spLocks noGrp="1"/>
          </p:cNvSpPr>
          <p:nvPr>
            <p:ph type="title"/>
          </p:nvPr>
        </p:nvSpPr>
        <p:spPr>
          <a:xfrm>
            <a:off x="7185464" y="1143000"/>
            <a:ext cx="4572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7185464" y="3283634"/>
            <a:ext cx="4572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48A87A34-81AB-432B-8DAE-1953F412C126}" type="datetimeFigureOut">
              <a:rPr lang="en-US" smtClean="0"/>
              <a:pPr/>
              <a:t>3/31/2020</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6D22F896-40B5-4ADD-8801-0D06FADFA095}" type="slidenum">
              <a:rPr lang="en-US" smtClean="0"/>
              <a:pPr/>
              <a:t>‹#›</a:t>
            </a:fld>
            <a:endParaRPr lang="en-US" dirty="0"/>
          </a:p>
        </p:txBody>
      </p:sp>
      <p:sp>
        <p:nvSpPr>
          <p:cNvPr id="10" name="Picture Placeholder 9"/>
          <p:cNvSpPr>
            <a:spLocks noGrp="1"/>
          </p:cNvSpPr>
          <p:nvPr>
            <p:ph type="pic" idx="1"/>
          </p:nvPr>
        </p:nvSpPr>
        <p:spPr>
          <a:xfrm>
            <a:off x="884909" y="1041002"/>
            <a:ext cx="560832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dirty="0"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10871200" y="0"/>
            <a:ext cx="13208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 name="Title Placeholder 2"/>
          <p:cNvSpPr>
            <a:spLocks noGrp="1"/>
          </p:cNvSpPr>
          <p:nvPr>
            <p:ph type="title"/>
          </p:nvPr>
        </p:nvSpPr>
        <p:spPr>
          <a:xfrm>
            <a:off x="609600" y="320040"/>
            <a:ext cx="9652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609600" y="1609416"/>
            <a:ext cx="9652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5661248" y="6557946"/>
            <a:ext cx="2669952" cy="226902"/>
          </a:xfrm>
          <a:prstGeom prst="rect">
            <a:avLst/>
          </a:prstGeom>
        </p:spPr>
        <p:txBody>
          <a:bodyPr vert="horz" tIns="0" bIns="0" anchor="b"/>
          <a:lstStyle>
            <a:lvl1pPr algn="l" eaLnBrk="1" latinLnBrk="0" hangingPunct="1">
              <a:defRPr kumimoji="0" sz="1000">
                <a:solidFill>
                  <a:schemeClr val="tx2"/>
                </a:solidFill>
              </a:defRPr>
            </a:lvl1pPr>
            <a:extLst/>
          </a:lstStyle>
          <a:p>
            <a:fld id="{48A87A34-81AB-432B-8DAE-1953F412C126}" type="datetimeFigureOut">
              <a:rPr lang="en-US" smtClean="0"/>
              <a:pPr/>
              <a:t>3/31/2020</a:t>
            </a:fld>
            <a:endParaRPr lang="en-US" dirty="0"/>
          </a:p>
        </p:txBody>
      </p:sp>
      <p:sp>
        <p:nvSpPr>
          <p:cNvPr id="4" name="Footer Placeholder 3"/>
          <p:cNvSpPr>
            <a:spLocks noGrp="1"/>
          </p:cNvSpPr>
          <p:nvPr>
            <p:ph type="ftr" sz="quarter" idx="3"/>
          </p:nvPr>
        </p:nvSpPr>
        <p:spPr>
          <a:xfrm>
            <a:off x="609600" y="6557946"/>
            <a:ext cx="48768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dirty="0"/>
          </a:p>
        </p:txBody>
      </p:sp>
      <p:sp>
        <p:nvSpPr>
          <p:cNvPr id="16" name="Slide Number Placeholder 15"/>
          <p:cNvSpPr>
            <a:spLocks noGrp="1"/>
          </p:cNvSpPr>
          <p:nvPr>
            <p:ph type="sldNum" sz="quarter" idx="4"/>
          </p:nvPr>
        </p:nvSpPr>
        <p:spPr>
          <a:xfrm>
            <a:off x="8335264" y="6556248"/>
            <a:ext cx="784448"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6D22F896-40B5-4ADD-8801-0D06FADFA09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5.emf"/><Relationship Id="rId2" Type="http://schemas.openxmlformats.org/officeDocument/2006/relationships/image" Target="../media/image14.emf"/><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3.em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customXml" Target="../ink/ink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gi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image" Target="../media/image39.gif"/><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DC6563E6-256D-455D-9516-FBCDF70CE38E}"/>
              </a:ext>
            </a:extLst>
          </p:cNvPr>
          <p:cNvSpPr>
            <a:spLocks noGrp="1"/>
          </p:cNvSpPr>
          <p:nvPr>
            <p:ph type="ctrTitle"/>
          </p:nvPr>
        </p:nvSpPr>
        <p:spPr>
          <a:xfrm>
            <a:off x="2048705" y="1016345"/>
            <a:ext cx="8791575" cy="2387600"/>
          </a:xfrm>
        </p:spPr>
        <p:txBody>
          <a:bodyPr/>
          <a:lstStyle/>
          <a:p>
            <a:r>
              <a:rPr lang="en-US" sz="6600" b="1" dirty="0">
                <a:latin typeface="Times New Roman" pitchFamily="18" charset="0"/>
                <a:cs typeface="Times New Roman" pitchFamily="18" charset="0"/>
              </a:rPr>
              <a:t>CHAPTER </a:t>
            </a:r>
            <a:r>
              <a:rPr lang="en-US" dirty="0">
                <a:latin typeface="Times New Roman" pitchFamily="18" charset="0"/>
                <a:cs typeface="Times New Roman" pitchFamily="18" charset="0"/>
              </a:rPr>
              <a:t/>
            </a:r>
            <a:br>
              <a:rPr lang="en-US" dirty="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5" name="Subtitle 4">
            <a:extLst>
              <a:ext uri="{FF2B5EF4-FFF2-40B4-BE49-F238E27FC236}">
                <a16:creationId xmlns="" xmlns:a16="http://schemas.microsoft.com/office/drawing/2014/main" id="{150CE643-8481-4835-A250-E5F181CD60EE}"/>
              </a:ext>
            </a:extLst>
          </p:cNvPr>
          <p:cNvSpPr>
            <a:spLocks noGrp="1"/>
          </p:cNvSpPr>
          <p:nvPr>
            <p:ph type="subTitle" idx="1"/>
          </p:nvPr>
        </p:nvSpPr>
        <p:spPr/>
        <p:txBody>
          <a:bodyPr>
            <a:normAutofit fontScale="85000" lnSpcReduction="20000"/>
          </a:bodyPr>
          <a:lstStyle/>
          <a:p>
            <a:pPr algn="r"/>
            <a:r>
              <a:rPr lang="en-US" sz="9600" b="1" dirty="0" smtClean="0">
                <a:latin typeface="Times New Roman" panose="02020603050405020304" pitchFamily="18" charset="0"/>
                <a:cs typeface="Times New Roman" panose="02020603050405020304" pitchFamily="18" charset="0"/>
              </a:rPr>
              <a:t>Flight </a:t>
            </a:r>
            <a:endParaRPr lang="en-US" sz="9600" b="1" dirty="0">
              <a:latin typeface="Times New Roman" panose="02020603050405020304" pitchFamily="18" charset="0"/>
              <a:cs typeface="Times New Roman" panose="02020603050405020304" pitchFamily="18" charset="0"/>
            </a:endParaRPr>
          </a:p>
        </p:txBody>
      </p:sp>
      <p:pic>
        <p:nvPicPr>
          <p:cNvPr id="6" name="Picture 5" descr="birds-in-flight-hi.png"/>
          <p:cNvPicPr>
            <a:picLocks noChangeAspect="1"/>
          </p:cNvPicPr>
          <p:nvPr/>
        </p:nvPicPr>
        <p:blipFill>
          <a:blip r:embed="rId2"/>
          <a:stretch>
            <a:fillRect/>
          </a:stretch>
        </p:blipFill>
        <p:spPr>
          <a:xfrm>
            <a:off x="13059" y="1856473"/>
            <a:ext cx="7738178" cy="5055610"/>
          </a:xfrm>
          <a:prstGeom prst="rect">
            <a:avLst/>
          </a:prstGeom>
        </p:spPr>
      </p:pic>
    </p:spTree>
    <p:extLst>
      <p:ext uri="{BB962C8B-B14F-4D97-AF65-F5344CB8AC3E}">
        <p14:creationId xmlns:p14="http://schemas.microsoft.com/office/powerpoint/2010/main" val="37000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A314FF8-5CED-40D5-ADD5-AC3928763057}"/>
              </a:ext>
            </a:extLst>
          </p:cNvPr>
          <p:cNvSpPr>
            <a:spLocks noGrp="1"/>
          </p:cNvSpPr>
          <p:nvPr>
            <p:ph type="title"/>
          </p:nvPr>
        </p:nvSpPr>
        <p:spPr/>
        <p:txBody>
          <a:bodyPr>
            <a:noAutofit/>
          </a:bodyPr>
          <a:lstStyle/>
          <a:p>
            <a:pPr marL="571500" indent="-571500">
              <a:buFont typeface="Arial" panose="020B0604020202020204" pitchFamily="34" charset="0"/>
              <a:buChar char="•"/>
            </a:pPr>
            <a:r>
              <a:rPr lang="en-US" sz="3200" b="0" cap="none" dirty="0">
                <a:solidFill>
                  <a:schemeClr val="tx1">
                    <a:lumMod val="95000"/>
                    <a:lumOff val="5000"/>
                  </a:schemeClr>
                </a:solidFill>
                <a:latin typeface="Times New Roman" pitchFamily="18" charset="0"/>
                <a:cs typeface="Times New Roman" pitchFamily="18" charset="0"/>
              </a:rPr>
              <a:t>Wings of birds produce lift by the passage of airstream across their surfaces, usually by forward movement into the airstream</a:t>
            </a:r>
            <a:r>
              <a:rPr lang="en-US" sz="3200" b="0" dirty="0">
                <a:solidFill>
                  <a:schemeClr val="tx1">
                    <a:lumMod val="95000"/>
                    <a:lumOff val="5000"/>
                  </a:schemeClr>
                </a:solidFill>
                <a:latin typeface="Times New Roman" pitchFamily="18" charset="0"/>
                <a:cs typeface="Times New Roman" pitchFamily="18" charset="0"/>
              </a:rPr>
              <a:t>. </a:t>
            </a:r>
          </a:p>
        </p:txBody>
      </p:sp>
      <p:sp>
        <p:nvSpPr>
          <p:cNvPr id="3" name="Content Placeholder 2">
            <a:extLst>
              <a:ext uri="{FF2B5EF4-FFF2-40B4-BE49-F238E27FC236}">
                <a16:creationId xmlns="" xmlns:a16="http://schemas.microsoft.com/office/drawing/2014/main" id="{19BFF6E5-F809-4AF5-9BD2-64A405E52D7F}"/>
              </a:ext>
            </a:extLst>
          </p:cNvPr>
          <p:cNvSpPr>
            <a:spLocks noGrp="1"/>
          </p:cNvSpPr>
          <p:nvPr>
            <p:ph idx="1"/>
          </p:nvPr>
        </p:nvSpPr>
        <p:spPr>
          <a:xfrm>
            <a:off x="609600" y="1504913"/>
            <a:ext cx="9652000" cy="4846320"/>
          </a:xfrm>
        </p:spPr>
        <p:txBody>
          <a:bodyPr>
            <a:normAutofit/>
          </a:bodyPr>
          <a:lstStyle/>
          <a:p>
            <a:r>
              <a:rPr lang="en-US" sz="3200" b="1" dirty="0" smtClean="0">
                <a:latin typeface="Times New Roman" panose="02020603050405020304" pitchFamily="18" charset="0"/>
                <a:cs typeface="Times New Roman" panose="02020603050405020304" pitchFamily="18" charset="0"/>
              </a:rPr>
              <a:t>  Even </a:t>
            </a:r>
            <a:r>
              <a:rPr lang="en-US" sz="3200" b="1" dirty="0">
                <a:latin typeface="Times New Roman" panose="02020603050405020304" pitchFamily="18" charset="0"/>
                <a:cs typeface="Times New Roman" panose="02020603050405020304" pitchFamily="18" charset="0"/>
              </a:rPr>
              <a:t>a stationary wing, also generate lift in a wind. e</a:t>
            </a:r>
            <a:r>
              <a:rPr lang="en-US" sz="3200" b="1" dirty="0" smtClean="0">
                <a:latin typeface="Times New Roman" panose="02020603050405020304" pitchFamily="18" charset="0"/>
                <a:cs typeface="Times New Roman" panose="02020603050405020304" pitchFamily="18" charset="0"/>
              </a:rPr>
              <a:t>.g</a:t>
            </a:r>
            <a:r>
              <a:rPr lang="en-US" sz="3200" b="1" dirty="0">
                <a:latin typeface="Times New Roman" panose="02020603050405020304" pitchFamily="18" charset="0"/>
                <a:cs typeface="Times New Roman" panose="02020603050405020304" pitchFamily="18" charset="0"/>
              </a:rPr>
              <a:t>: Albatross with stretch wings </a:t>
            </a:r>
            <a:r>
              <a:rPr lang="en-US" sz="3200" b="1" dirty="0" smtClean="0">
                <a:latin typeface="Times New Roman" panose="02020603050405020304" pitchFamily="18" charset="0"/>
                <a:cs typeface="Times New Roman" panose="02020603050405020304" pitchFamily="18" charset="0"/>
              </a:rPr>
              <a:t>will </a:t>
            </a:r>
            <a:r>
              <a:rPr lang="en-US" sz="3200" b="1" dirty="0">
                <a:latin typeface="Times New Roman" panose="02020603050405020304" pitchFamily="18" charset="0"/>
                <a:cs typeface="Times New Roman" panose="02020603050405020304" pitchFamily="18" charset="0"/>
              </a:rPr>
              <a:t>rise in the strong wind</a:t>
            </a:r>
            <a:r>
              <a:rPr lang="en-US" sz="3200" b="1" dirty="0"/>
              <a:t>. </a:t>
            </a:r>
          </a:p>
        </p:txBody>
      </p:sp>
      <p:pic>
        <p:nvPicPr>
          <p:cNvPr id="4" name="Picture 3" descr="Diomedea_exulans_in_flight_-_SE_Tasmania.jpg"/>
          <p:cNvPicPr>
            <a:picLocks noChangeAspect="1"/>
          </p:cNvPicPr>
          <p:nvPr/>
        </p:nvPicPr>
        <p:blipFill>
          <a:blip r:embed="rId2"/>
          <a:stretch>
            <a:fillRect/>
          </a:stretch>
        </p:blipFill>
        <p:spPr>
          <a:xfrm>
            <a:off x="2522221" y="3017216"/>
            <a:ext cx="6229894" cy="3800236"/>
          </a:xfrm>
          <a:prstGeom prst="rect">
            <a:avLst/>
          </a:prstGeom>
        </p:spPr>
      </p:pic>
    </p:spTree>
    <p:extLst>
      <p:ext uri="{BB962C8B-B14F-4D97-AF65-F5344CB8AC3E}">
        <p14:creationId xmlns:p14="http://schemas.microsoft.com/office/powerpoint/2010/main" val="1982149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3FCA49-C55A-4D1F-A34F-2148B969C9E0}"/>
              </a:ext>
            </a:extLst>
          </p:cNvPr>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Wing surfaces of bird</a:t>
            </a:r>
          </a:p>
        </p:txBody>
      </p:sp>
      <p:pic>
        <p:nvPicPr>
          <p:cNvPr id="4" name="Content Placeholder 3">
            <a:extLst>
              <a:ext uri="{FF2B5EF4-FFF2-40B4-BE49-F238E27FC236}">
                <a16:creationId xmlns="" xmlns:a16="http://schemas.microsoft.com/office/drawing/2014/main" id="{B78881C5-0CDD-4EA5-ACAF-03DC443EA0BB}"/>
              </a:ext>
            </a:extLst>
          </p:cNvPr>
          <p:cNvPicPr>
            <a:picLocks noGrp="1" noChangeAspect="1"/>
          </p:cNvPicPr>
          <p:nvPr>
            <p:ph idx="1"/>
          </p:nvPr>
        </p:nvPicPr>
        <p:blipFill>
          <a:blip r:embed="rId2"/>
          <a:stretch>
            <a:fillRect/>
          </a:stretch>
        </p:blipFill>
        <p:spPr>
          <a:xfrm>
            <a:off x="3749040" y="1570536"/>
            <a:ext cx="3136163" cy="5242760"/>
          </a:xfrm>
          <a:prstGeom prst="rect">
            <a:avLst/>
          </a:prstGeom>
        </p:spPr>
      </p:pic>
    </p:spTree>
    <p:extLst>
      <p:ext uri="{BB962C8B-B14F-4D97-AF65-F5344CB8AC3E}">
        <p14:creationId xmlns:p14="http://schemas.microsoft.com/office/powerpoint/2010/main" val="409706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33027CC-A376-4DD8-8976-FF23ECFE4CFE}"/>
              </a:ext>
            </a:extLst>
          </p:cNvPr>
          <p:cNvSpPr>
            <a:spLocks noGrp="1"/>
          </p:cNvSpPr>
          <p:nvPr>
            <p:ph type="title"/>
          </p:nvPr>
        </p:nvSpPr>
        <p:spPr>
          <a:xfrm>
            <a:off x="697278" y="352697"/>
            <a:ext cx="9905999" cy="1677988"/>
          </a:xfrm>
        </p:spPr>
        <p:txBody>
          <a:bodyPr>
            <a:normAutofit/>
          </a:bodyPr>
          <a:lstStyle/>
          <a:p>
            <a:pPr marL="571500" indent="-571500">
              <a:buFont typeface="Arial" panose="020B0604020202020204" pitchFamily="34" charset="0"/>
              <a:buChar char="•"/>
            </a:pPr>
            <a:r>
              <a:rPr lang="en-US" sz="3600" b="0" cap="none" dirty="0">
                <a:solidFill>
                  <a:schemeClr val="tx1"/>
                </a:solidFill>
                <a:latin typeface="Times New Roman" panose="02020603050405020304" pitchFamily="18" charset="0"/>
                <a:cs typeface="Times New Roman" panose="02020603050405020304" pitchFamily="18" charset="0"/>
              </a:rPr>
              <a:t>The orientation or angle of attack of the airfoil with respect to passing airstream called </a:t>
            </a:r>
            <a:r>
              <a:rPr lang="en-US" sz="3600" b="0" cap="none" dirty="0">
                <a:solidFill>
                  <a:schemeClr val="tx2"/>
                </a:solidFill>
                <a:latin typeface="Times New Roman" panose="02020603050405020304" pitchFamily="18" charset="0"/>
                <a:cs typeface="Times New Roman" panose="02020603050405020304" pitchFamily="18" charset="0"/>
              </a:rPr>
              <a:t>“Relative wind” </a:t>
            </a:r>
            <a:r>
              <a:rPr lang="en-US" sz="3600" b="0" cap="none" dirty="0">
                <a:solidFill>
                  <a:schemeClr val="tx1"/>
                </a:solidFill>
                <a:latin typeface="Times New Roman" panose="02020603050405020304" pitchFamily="18" charset="0"/>
                <a:cs typeface="Times New Roman" panose="02020603050405020304" pitchFamily="18" charset="0"/>
              </a:rPr>
              <a:t>produces the net upward force called </a:t>
            </a:r>
            <a:r>
              <a:rPr lang="en-US" sz="3600" b="0" cap="none" dirty="0">
                <a:solidFill>
                  <a:schemeClr val="tx2"/>
                </a:solidFill>
                <a:latin typeface="Times New Roman" panose="02020603050405020304" pitchFamily="18" charset="0"/>
                <a:cs typeface="Times New Roman" panose="02020603050405020304" pitchFamily="18" charset="0"/>
              </a:rPr>
              <a:t>“lift”</a:t>
            </a:r>
            <a:r>
              <a:rPr lang="en-US" sz="3600" b="0" dirty="0">
                <a:solidFill>
                  <a:schemeClr val="tx2"/>
                </a:solidFill>
                <a:latin typeface="Times New Roman" panose="02020603050405020304" pitchFamily="18" charset="0"/>
                <a:cs typeface="Times New Roman" panose="02020603050405020304" pitchFamily="18" charset="0"/>
              </a:rPr>
              <a:t>. </a:t>
            </a:r>
          </a:p>
        </p:txBody>
      </p:sp>
      <p:sp>
        <p:nvSpPr>
          <p:cNvPr id="3" name="Content Placeholder 2">
            <a:extLst>
              <a:ext uri="{FF2B5EF4-FFF2-40B4-BE49-F238E27FC236}">
                <a16:creationId xmlns="" xmlns:a16="http://schemas.microsoft.com/office/drawing/2014/main" id="{AA183D20-7B07-4AB0-B062-A3024A2B096C}"/>
              </a:ext>
            </a:extLst>
          </p:cNvPr>
          <p:cNvSpPr>
            <a:spLocks noGrp="1"/>
          </p:cNvSpPr>
          <p:nvPr>
            <p:ph idx="1"/>
          </p:nvPr>
        </p:nvSpPr>
        <p:spPr>
          <a:xfrm>
            <a:off x="635726" y="1661668"/>
            <a:ext cx="9971313" cy="4846320"/>
          </a:xfrm>
        </p:spPr>
        <p:txBody>
          <a:bodyPr>
            <a:noAutofit/>
          </a:bodyPr>
          <a:lstStyle/>
          <a:p>
            <a:endParaRPr lang="en-US" sz="2800" b="1" dirty="0" smtClean="0">
              <a:latin typeface="Times New Roman" pitchFamily="18" charset="0"/>
              <a:cs typeface="Times New Roman" pitchFamily="18" charset="0"/>
            </a:endParaRPr>
          </a:p>
          <a:p>
            <a:r>
              <a:rPr lang="en-US" sz="2800" b="1" dirty="0" smtClean="0">
                <a:latin typeface="Times New Roman" pitchFamily="18" charset="0"/>
                <a:cs typeface="Times New Roman" pitchFamily="18" charset="0"/>
              </a:rPr>
              <a:t>   </a:t>
            </a:r>
            <a:r>
              <a:rPr lang="en-US" sz="3600" b="1" dirty="0" smtClean="0">
                <a:latin typeface="Times New Roman" pitchFamily="18" charset="0"/>
                <a:cs typeface="Times New Roman" pitchFamily="18" charset="0"/>
              </a:rPr>
              <a:t>Airfoil </a:t>
            </a:r>
            <a:r>
              <a:rPr lang="en-US" sz="3600" b="1" dirty="0">
                <a:latin typeface="Times New Roman" pitchFamily="18" charset="0"/>
                <a:cs typeface="Times New Roman" pitchFamily="18" charset="0"/>
              </a:rPr>
              <a:t>produces lift by altering </a:t>
            </a:r>
            <a:r>
              <a:rPr lang="en-US" sz="3600" b="1" dirty="0" smtClean="0">
                <a:latin typeface="Times New Roman" pitchFamily="18" charset="0"/>
                <a:cs typeface="Times New Roman" pitchFamily="18" charset="0"/>
              </a:rPr>
              <a:t>the circulation </a:t>
            </a:r>
            <a:r>
              <a:rPr lang="en-US" sz="3600" b="1" dirty="0">
                <a:latin typeface="Times New Roman" pitchFamily="18" charset="0"/>
                <a:cs typeface="Times New Roman" pitchFamily="18" charset="0"/>
              </a:rPr>
              <a:t>of air around the wings. </a:t>
            </a:r>
            <a:endParaRPr lang="en-US" sz="3600" b="1" dirty="0" smtClean="0">
              <a:latin typeface="Times New Roman" pitchFamily="18" charset="0"/>
              <a:cs typeface="Times New Roman" pitchFamily="18" charset="0"/>
            </a:endParaRPr>
          </a:p>
          <a:p>
            <a:r>
              <a:rPr lang="en-US" sz="3600" b="1" dirty="0" smtClean="0">
                <a:latin typeface="Times New Roman" pitchFamily="18" charset="0"/>
                <a:cs typeface="Times New Roman" pitchFamily="18" charset="0"/>
              </a:rPr>
              <a:t>   The streamlined,  asymmetrical shape of an airfoil produces lift  by reducing  pressure on the upper curved surface relative to that  on the  lower surface.</a:t>
            </a:r>
          </a:p>
          <a:p>
            <a:pPr>
              <a:buNone/>
            </a:pPr>
            <a:endParaRPr lang="en-US"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33593957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8" presetClass="emph" presetSubtype="0" fill="hold" nodeType="clickEffect">
                                  <p:stCondLst>
                                    <p:cond delay="0"/>
                                  </p:stCondLst>
                                  <p:childTnLst>
                                    <p:animRot by="21600000">
                                      <p:cBhvr>
                                        <p:cTn id="10" dur="2000" fill="hold"/>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8" presetClass="emph" presetSubtype="0" fill="hold" nodeType="clickEffect">
                                  <p:stCondLst>
                                    <p:cond delay="0"/>
                                  </p:stCondLst>
                                  <p:childTnLst>
                                    <p:animRot by="21600000">
                                      <p:cBhvr>
                                        <p:cTn id="14"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r>
              <a:rPr lang="en-US" sz="3600" b="1" dirty="0" smtClean="0">
                <a:latin typeface="Times New Roman" pitchFamily="18" charset="0"/>
                <a:cs typeface="Times New Roman" pitchFamily="18" charset="0"/>
              </a:rPr>
              <a:t>Faster and  more complicated  airflow  patterns  on the upper surface reduce pressure there and contribute   to the  production   of lift.  Downward  deflections  of the airstream produce an opposite, upward-directed physical force</a:t>
            </a:r>
          </a:p>
          <a:p>
            <a:r>
              <a:rPr lang="en-US" sz="3600" b="1" dirty="0" smtClean="0">
                <a:latin typeface="Times New Roman" pitchFamily="18" charset="0"/>
                <a:cs typeface="Times New Roman" pitchFamily="18" charset="0"/>
              </a:rPr>
              <a:t> The primary function of the wing as an airflow is to move air downward. </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993B882-3FC5-46D0-B567-E8FC69876945}"/>
              </a:ext>
            </a:extLst>
          </p:cNvPr>
          <p:cNvSpPr>
            <a:spLocks noGrp="1"/>
          </p:cNvSpPr>
          <p:nvPr>
            <p:ph type="title"/>
          </p:nvPr>
        </p:nvSpPr>
        <p:spPr>
          <a:xfrm>
            <a:off x="1214847" y="287384"/>
            <a:ext cx="9190445" cy="1188720"/>
          </a:xfrm>
        </p:spPr>
        <p:txBody>
          <a:bodyPr>
            <a:normAutofit/>
          </a:bodyPr>
          <a:lstStyle/>
          <a:p>
            <a:pPr marL="571500" indent="-571500">
              <a:buFont typeface="Arial" panose="020B0604020202020204" pitchFamily="34" charset="0"/>
              <a:buChar char="•"/>
            </a:pPr>
            <a:r>
              <a:rPr lang="en-US" sz="3200" b="0" cap="none" dirty="0">
                <a:solidFill>
                  <a:schemeClr val="tx1"/>
                </a:solidFill>
                <a:latin typeface="Times New Roman" panose="02020603050405020304" pitchFamily="18" charset="0"/>
                <a:cs typeface="Times New Roman" panose="02020603050405020304" pitchFamily="18" charset="0"/>
              </a:rPr>
              <a:t>Differential air speed across the airfoil produces lift, as an expression of “Bernoulli principle</a:t>
            </a:r>
            <a:r>
              <a:rPr lang="en-US" sz="3200" b="0" cap="none" dirty="0" smtClean="0">
                <a:solidFill>
                  <a:schemeClr val="tx1"/>
                </a:solidFill>
                <a:latin typeface="Times New Roman" panose="02020603050405020304" pitchFamily="18" charset="0"/>
                <a:cs typeface="Times New Roman" panose="02020603050405020304" pitchFamily="18" charset="0"/>
              </a:rPr>
              <a:t>”. </a:t>
            </a:r>
            <a:endParaRPr lang="en-US" sz="3200" b="0" cap="none"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29B19073-D3A7-48FA-A3EB-58CC5C753FFA}"/>
              </a:ext>
            </a:extLst>
          </p:cNvPr>
          <p:cNvSpPr>
            <a:spLocks noGrp="1"/>
          </p:cNvSpPr>
          <p:nvPr>
            <p:ph idx="1"/>
          </p:nvPr>
        </p:nvSpPr>
        <p:spPr>
          <a:xfrm>
            <a:off x="609600" y="1609416"/>
            <a:ext cx="9840686" cy="4846320"/>
          </a:xfrm>
        </p:spPr>
        <p:txBody>
          <a:bodyPr>
            <a:normAutofit lnSpcReduction="10000"/>
          </a:bodyPr>
          <a:lstStyle/>
          <a:p>
            <a:pPr lvl="2">
              <a:buFont typeface="Wingdings" pitchFamily="2" charset="2"/>
              <a:buChar char="v"/>
            </a:pPr>
            <a:r>
              <a:rPr lang="en-US" sz="3200" b="1" dirty="0" smtClean="0">
                <a:latin typeface="Times New Roman" pitchFamily="18" charset="0"/>
                <a:cs typeface="Times New Roman" pitchFamily="18" charset="0"/>
              </a:rPr>
              <a:t>In  brief,  fast-moving air imparts   less pressure  against  an adjacent  surface  than  does  slower-moving  air,  causing a net  force  upward   in  regard  to  the  paired  surfaces  of an  airfoil.</a:t>
            </a:r>
          </a:p>
          <a:p>
            <a:pPr lvl="2">
              <a:buFont typeface="Wingdings" pitchFamily="2" charset="2"/>
              <a:buChar char="v"/>
            </a:pPr>
            <a:r>
              <a:rPr lang="en-US" sz="3200" b="1" dirty="0" smtClean="0">
                <a:latin typeface="Times New Roman" pitchFamily="18" charset="0"/>
                <a:cs typeface="Times New Roman" pitchFamily="18" charset="0"/>
              </a:rPr>
              <a:t>Amount </a:t>
            </a:r>
            <a:r>
              <a:rPr lang="en-US" sz="3200" b="1" dirty="0">
                <a:latin typeface="Times New Roman" pitchFamily="18" charset="0"/>
                <a:cs typeface="Times New Roman" pitchFamily="18" charset="0"/>
              </a:rPr>
              <a:t>of lift increase with airspeed and with the volume of air deflected.</a:t>
            </a:r>
          </a:p>
          <a:p>
            <a:pPr lvl="2">
              <a:buFont typeface="Wingdings" pitchFamily="2" charset="2"/>
              <a:buChar char="v"/>
            </a:pPr>
            <a:r>
              <a:rPr lang="en-US" sz="3200" b="1" dirty="0">
                <a:latin typeface="Times New Roman" pitchFamily="18" charset="0"/>
                <a:cs typeface="Times New Roman" pitchFamily="18" charset="0"/>
              </a:rPr>
              <a:t>The amount of lift increase with square of velocity of the airstream</a:t>
            </a:r>
            <a:r>
              <a:rPr lang="en-US" sz="3200" b="1" dirty="0" smtClean="0">
                <a:latin typeface="Times New Roman" pitchFamily="18" charset="0"/>
                <a:cs typeface="Times New Roman" pitchFamily="18" charset="0"/>
              </a:rPr>
              <a:t>.</a:t>
            </a:r>
          </a:p>
          <a:p>
            <a:pPr lvl="2">
              <a:buFont typeface="Wingdings" pitchFamily="2" charset="2"/>
              <a:buChar char="v"/>
            </a:pPr>
            <a:r>
              <a:rPr lang="en-US" sz="3200" b="1" dirty="0" smtClean="0">
                <a:latin typeface="Times New Roman" pitchFamily="18" charset="0"/>
                <a:cs typeface="Times New Roman" pitchFamily="18" charset="0"/>
              </a:rPr>
              <a:t> The amount of lift increase with   Increased Deflection.</a:t>
            </a:r>
          </a:p>
          <a:p>
            <a:pPr lvl="2">
              <a:buFont typeface="Wingdings" pitchFamily="2" charset="2"/>
              <a:buChar char="v"/>
            </a:pPr>
            <a:endParaRPr lang="en-US" sz="2800" b="1" dirty="0">
              <a:latin typeface="Times New Roman" pitchFamily="18" charset="0"/>
              <a:cs typeface="Times New Roman" pitchFamily="18" charset="0"/>
            </a:endParaRPr>
          </a:p>
          <a:p>
            <a:endParaRPr lang="en-US"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3469355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1" presetClass="entr" presetSubtype="1" fill="hold" grpId="1"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heel(1)">
                                      <p:cBhvr>
                                        <p:cTn id="11" dur="20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21" presetClass="entr" presetSubtype="1"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animEffect transition="in" filter="wheel(1)">
                                      <p:cBhvr>
                                        <p:cTn id="16" dur="2000"/>
                                        <p:tgtEl>
                                          <p:spTgt spid="3">
                                            <p:txEl>
                                              <p:pRg st="0" end="0"/>
                                            </p:txEl>
                                          </p:spTgt>
                                        </p:tgtEl>
                                      </p:cBhvr>
                                    </p:animEffect>
                                  </p:childTnLst>
                                </p:cTn>
                              </p:par>
                              <p:par>
                                <p:cTn id="17" presetID="21" presetClass="entr" presetSubtype="1"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wheel(1)">
                                      <p:cBhvr>
                                        <p:cTn id="19" dur="2000"/>
                                        <p:tgtEl>
                                          <p:spTgt spid="3">
                                            <p:txEl>
                                              <p:pRg st="1" end="1"/>
                                            </p:txEl>
                                          </p:spTgt>
                                        </p:tgtEl>
                                      </p:cBhvr>
                                    </p:animEffect>
                                  </p:childTnLst>
                                </p:cTn>
                              </p:par>
                              <p:par>
                                <p:cTn id="20" presetID="21" presetClass="entr" presetSubtype="1" fill="hold" grpId="0" nodeType="with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1)">
                                      <p:cBhvr>
                                        <p:cTn id="22" dur="2000"/>
                                        <p:tgtEl>
                                          <p:spTgt spid="3">
                                            <p:txEl>
                                              <p:pRg st="2" end="2"/>
                                            </p:txEl>
                                          </p:spTgt>
                                        </p:tgtEl>
                                      </p:cBhvr>
                                    </p:animEffect>
                                  </p:childTnLst>
                                </p:cTn>
                              </p:par>
                              <p:par>
                                <p:cTn id="23" presetID="21" presetClass="entr" presetSubtype="1"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wheel(1)">
                                      <p:cBhvr>
                                        <p:cTn id="25"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1851" y="894806"/>
            <a:ext cx="9652000" cy="1143000"/>
          </a:xfrm>
        </p:spPr>
        <p:txBody>
          <a:bodyPr>
            <a:noAutofit/>
          </a:bodyPr>
          <a:lstStyle/>
          <a:p>
            <a:pPr algn="ctr"/>
            <a:r>
              <a:rPr lang="en-US" sz="3200" b="0" cap="none" dirty="0" smtClean="0">
                <a:solidFill>
                  <a:schemeClr val="tx2"/>
                </a:solidFill>
                <a:latin typeface="Times New Roman" pitchFamily="18" charset="0"/>
                <a:cs typeface="Times New Roman" pitchFamily="18" charset="0"/>
              </a:rPr>
              <a:t>Bernoulli principle</a:t>
            </a:r>
            <a:r>
              <a:rPr lang="en-US" sz="3200" b="0" dirty="0" smtClean="0">
                <a:solidFill>
                  <a:schemeClr val="tx2"/>
                </a:solidFill>
                <a:latin typeface="Times New Roman" pitchFamily="18" charset="0"/>
                <a:cs typeface="Times New Roman" pitchFamily="18" charset="0"/>
              </a:rPr>
              <a:t> </a:t>
            </a:r>
            <a:r>
              <a:rPr lang="en-US" sz="3200" b="0" dirty="0" smtClean="0">
                <a:solidFill>
                  <a:schemeClr val="tx1"/>
                </a:solidFill>
                <a:latin typeface="Times New Roman" pitchFamily="18" charset="0"/>
                <a:cs typeface="Times New Roman" pitchFamily="18" charset="0"/>
              </a:rPr>
              <a:t> states that an increase in the speed of a fluid occurs simultaneously with a decrease in pressure.</a:t>
            </a:r>
            <a:endParaRPr lang="en-US" sz="3200" b="0" dirty="0">
              <a:solidFill>
                <a:schemeClr val="tx1"/>
              </a:solidFill>
              <a:latin typeface="Times New Roman" pitchFamily="18" charset="0"/>
              <a:cs typeface="Times New Roman" pitchFamily="18" charset="0"/>
            </a:endParaRPr>
          </a:p>
        </p:txBody>
      </p:sp>
      <p:pic>
        <p:nvPicPr>
          <p:cNvPr id="4" name="Content Placeholder 3" descr="lift-diagram.jpg"/>
          <p:cNvPicPr>
            <a:picLocks noGrp="1" noChangeAspect="1"/>
          </p:cNvPicPr>
          <p:nvPr>
            <p:ph idx="1"/>
          </p:nvPr>
        </p:nvPicPr>
        <p:blipFill>
          <a:blip r:embed="rId2"/>
          <a:stretch>
            <a:fillRect/>
          </a:stretch>
        </p:blipFill>
        <p:spPr>
          <a:xfrm>
            <a:off x="2149107" y="2214314"/>
            <a:ext cx="7478220" cy="4486931"/>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1FC1EEEE-D1A7-4BF7-AEA4-030E741E9F3D}"/>
              </a:ext>
            </a:extLst>
          </p:cNvPr>
          <p:cNvSpPr>
            <a:spLocks noGrp="1"/>
          </p:cNvSpPr>
          <p:nvPr>
            <p:ph type="title"/>
          </p:nvPr>
        </p:nvSpPr>
        <p:spPr>
          <a:xfrm>
            <a:off x="1141415" y="811530"/>
            <a:ext cx="9691687" cy="800100"/>
          </a:xfrm>
        </p:spPr>
        <p:txBody>
          <a:bodyPr>
            <a:normAutofit/>
          </a:bodyPr>
          <a:lstStyle/>
          <a:p>
            <a:pPr algn="ctr"/>
            <a:r>
              <a:rPr lang="en-US" sz="4000" b="1" dirty="0">
                <a:latin typeface="Times New Roman" panose="02020603050405020304" pitchFamily="18" charset="0"/>
                <a:cs typeface="Times New Roman" panose="02020603050405020304" pitchFamily="18" charset="0"/>
              </a:rPr>
              <a:t>Anatomy of airfoil </a:t>
            </a:r>
          </a:p>
        </p:txBody>
      </p:sp>
      <p:sp>
        <p:nvSpPr>
          <p:cNvPr id="6" name="Text Placeholder 5">
            <a:extLst>
              <a:ext uri="{FF2B5EF4-FFF2-40B4-BE49-F238E27FC236}">
                <a16:creationId xmlns="" xmlns:a16="http://schemas.microsoft.com/office/drawing/2014/main" id="{3DE3B115-3F13-47B3-91C5-8874B82B50F8}"/>
              </a:ext>
            </a:extLst>
          </p:cNvPr>
          <p:cNvSpPr>
            <a:spLocks noGrp="1"/>
          </p:cNvSpPr>
          <p:nvPr>
            <p:ph type="body" sz="half" idx="2"/>
          </p:nvPr>
        </p:nvSpPr>
        <p:spPr>
          <a:xfrm>
            <a:off x="1105057" y="2249486"/>
            <a:ext cx="10021569" cy="5292090"/>
          </a:xfrm>
        </p:spPr>
        <p:txBody>
          <a:bodyPr/>
          <a:lstStyle/>
          <a:p>
            <a:endParaRPr lang="en-US" dirty="0"/>
          </a:p>
        </p:txBody>
      </p:sp>
      <p:pic>
        <p:nvPicPr>
          <p:cNvPr id="7" name="Picture 6">
            <a:extLst>
              <a:ext uri="{FF2B5EF4-FFF2-40B4-BE49-F238E27FC236}">
                <a16:creationId xmlns="" xmlns:a16="http://schemas.microsoft.com/office/drawing/2014/main" id="{B4F4A9BF-551F-435C-B07C-DFB255938D01}"/>
              </a:ext>
            </a:extLst>
          </p:cNvPr>
          <p:cNvPicPr>
            <a:picLocks noChangeAspect="1"/>
          </p:cNvPicPr>
          <p:nvPr/>
        </p:nvPicPr>
        <p:blipFill>
          <a:blip r:embed="rId2"/>
          <a:stretch>
            <a:fillRect/>
          </a:stretch>
        </p:blipFill>
        <p:spPr>
          <a:xfrm>
            <a:off x="1141413" y="2249486"/>
            <a:ext cx="9691689" cy="4494214"/>
          </a:xfrm>
          <a:prstGeom prst="rect">
            <a:avLst/>
          </a:prstGeom>
        </p:spPr>
      </p:pic>
    </p:spTree>
    <p:extLst>
      <p:ext uri="{BB962C8B-B14F-4D97-AF65-F5344CB8AC3E}">
        <p14:creationId xmlns:p14="http://schemas.microsoft.com/office/powerpoint/2010/main" val="268617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mph" presetSubtype="0" fill="hold" grpId="0" nodeType="clickEffect" nodePh="1">
                                  <p:stCondLst>
                                    <p:cond delay="0"/>
                                  </p:stCondLst>
                                  <p:endCondLst>
                                    <p:cond evt="begin" delay="0">
                                      <p:tn val="5"/>
                                    </p:cond>
                                  </p:endCondLst>
                                  <p:childTnLst>
                                    <p:animClr clrSpc="hsl" dir="cw">
                                      <p:cBhvr override="childStyle">
                                        <p:cTn id="6" dur="500" fill="hold"/>
                                        <p:tgtEl>
                                          <p:spTgt spid="6">
                                            <p:txEl>
                                              <p:pRg st="0" end="0"/>
                                            </p:txEl>
                                          </p:spTgt>
                                        </p:tgtEl>
                                        <p:attrNameLst>
                                          <p:attrName>style.color</p:attrName>
                                        </p:attrNameLst>
                                      </p:cBhvr>
                                      <p:by>
                                        <p:hsl h="0" s="-12549" l="-25098"/>
                                      </p:by>
                                    </p:animClr>
                                    <p:animClr clrSpc="hsl" dir="cw">
                                      <p:cBhvr>
                                        <p:cTn id="7" dur="500" fill="hold"/>
                                        <p:tgtEl>
                                          <p:spTgt spid="6">
                                            <p:txEl>
                                              <p:pRg st="0" end="0"/>
                                            </p:txEl>
                                          </p:spTgt>
                                        </p:tgtEl>
                                        <p:attrNameLst>
                                          <p:attrName>fillcolor</p:attrName>
                                        </p:attrNameLst>
                                      </p:cBhvr>
                                      <p:by>
                                        <p:hsl h="0" s="-12549" l="-25098"/>
                                      </p:by>
                                    </p:animClr>
                                    <p:animClr clrSpc="hsl" dir="cw">
                                      <p:cBhvr>
                                        <p:cTn id="8" dur="500" fill="hold"/>
                                        <p:tgtEl>
                                          <p:spTgt spid="6">
                                            <p:txEl>
                                              <p:pRg st="0" end="0"/>
                                            </p:txEl>
                                          </p:spTgt>
                                        </p:tgtEl>
                                        <p:attrNameLst>
                                          <p:attrName>stroke.color</p:attrName>
                                        </p:attrNameLst>
                                      </p:cBhvr>
                                      <p:by>
                                        <p:hsl h="0" s="-12549" l="-25098"/>
                                      </p:by>
                                    </p:animClr>
                                    <p:set>
                                      <p:cBhvr>
                                        <p:cTn id="9" dur="500" fill="hold"/>
                                        <p:tgtEl>
                                          <p:spTgt spid="6">
                                            <p:txEl>
                                              <p:pRg st="0" end="0"/>
                                            </p:txEl>
                                          </p:spTgt>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32" presetClass="emph" presetSubtype="0" fill="hold" grpId="1" nodeType="clickEffect" nodePh="1">
                                  <p:stCondLst>
                                    <p:cond delay="0"/>
                                  </p:stCondLst>
                                  <p:endCondLst>
                                    <p:cond evt="begin" delay="0">
                                      <p:tn val="12"/>
                                    </p:cond>
                                  </p:endCondLst>
                                  <p:childTnLst>
                                    <p:animRot by="120000">
                                      <p:cBhvr>
                                        <p:cTn id="13" dur="100" fill="hold">
                                          <p:stCondLst>
                                            <p:cond delay="0"/>
                                          </p:stCondLst>
                                        </p:cTn>
                                        <p:tgtEl>
                                          <p:spTgt spid="6">
                                            <p:txEl>
                                              <p:pRg st="0" end="0"/>
                                            </p:txEl>
                                          </p:spTgt>
                                        </p:tgtEl>
                                        <p:attrNameLst>
                                          <p:attrName>r</p:attrName>
                                        </p:attrNameLst>
                                      </p:cBhvr>
                                    </p:animRot>
                                    <p:animRot by="-240000">
                                      <p:cBhvr>
                                        <p:cTn id="14" dur="200" fill="hold">
                                          <p:stCondLst>
                                            <p:cond delay="200"/>
                                          </p:stCondLst>
                                        </p:cTn>
                                        <p:tgtEl>
                                          <p:spTgt spid="6">
                                            <p:txEl>
                                              <p:pRg st="0" end="0"/>
                                            </p:txEl>
                                          </p:spTgt>
                                        </p:tgtEl>
                                        <p:attrNameLst>
                                          <p:attrName>r</p:attrName>
                                        </p:attrNameLst>
                                      </p:cBhvr>
                                    </p:animRot>
                                    <p:animRot by="240000">
                                      <p:cBhvr>
                                        <p:cTn id="15" dur="200" fill="hold">
                                          <p:stCondLst>
                                            <p:cond delay="400"/>
                                          </p:stCondLst>
                                        </p:cTn>
                                        <p:tgtEl>
                                          <p:spTgt spid="6">
                                            <p:txEl>
                                              <p:pRg st="0" end="0"/>
                                            </p:txEl>
                                          </p:spTgt>
                                        </p:tgtEl>
                                        <p:attrNameLst>
                                          <p:attrName>r</p:attrName>
                                        </p:attrNameLst>
                                      </p:cBhvr>
                                    </p:animRot>
                                    <p:animRot by="-240000">
                                      <p:cBhvr>
                                        <p:cTn id="16" dur="200" fill="hold">
                                          <p:stCondLst>
                                            <p:cond delay="600"/>
                                          </p:stCondLst>
                                        </p:cTn>
                                        <p:tgtEl>
                                          <p:spTgt spid="6">
                                            <p:txEl>
                                              <p:pRg st="0" end="0"/>
                                            </p:txEl>
                                          </p:spTgt>
                                        </p:tgtEl>
                                        <p:attrNameLst>
                                          <p:attrName>r</p:attrName>
                                        </p:attrNameLst>
                                      </p:cBhvr>
                                    </p:animRot>
                                    <p:animRot by="120000">
                                      <p:cBhvr>
                                        <p:cTn id="17" dur="200" fill="hold">
                                          <p:stCondLst>
                                            <p:cond delay="800"/>
                                          </p:stCondLst>
                                        </p:cTn>
                                        <p:tgtEl>
                                          <p:spTgt spid="6">
                                            <p:txEl>
                                              <p:pRg st="0" end="0"/>
                                            </p:txEl>
                                          </p:spTgt>
                                        </p:tgtEl>
                                        <p:attrNameLst>
                                          <p:attrName>r</p:attrName>
                                        </p:attrNameLst>
                                      </p:cBhvr>
                                    </p:animRot>
                                  </p:childTnLst>
                                </p:cTn>
                              </p:par>
                            </p:childTnLst>
                          </p:cTn>
                        </p:par>
                      </p:childTnLst>
                    </p:cTn>
                  </p:par>
                  <p:par>
                    <p:cTn id="18" fill="hold">
                      <p:stCondLst>
                        <p:cond delay="indefinite"/>
                      </p:stCondLst>
                      <p:childTnLst>
                        <p:par>
                          <p:cTn id="19" fill="hold">
                            <p:stCondLst>
                              <p:cond delay="0"/>
                            </p:stCondLst>
                            <p:childTnLst>
                              <p:par>
                                <p:cTn id="20" presetID="31" presetClass="entr" presetSubtype="0" fill="hold" grpId="2" nodeType="clickEffect" nodePh="1">
                                  <p:stCondLst>
                                    <p:cond delay="0"/>
                                  </p:stCondLst>
                                  <p:endCondLst>
                                    <p:cond evt="begin" delay="0">
                                      <p:tn val="20"/>
                                    </p:cond>
                                  </p:end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p:cTn id="22" dur="1000" fill="hold"/>
                                        <p:tgtEl>
                                          <p:spTgt spid="6">
                                            <p:txEl>
                                              <p:pRg st="0" end="0"/>
                                            </p:txEl>
                                          </p:spTgt>
                                        </p:tgtEl>
                                        <p:attrNameLst>
                                          <p:attrName>ppt_w</p:attrName>
                                        </p:attrNameLst>
                                      </p:cBhvr>
                                      <p:tavLst>
                                        <p:tav tm="0">
                                          <p:val>
                                            <p:fltVal val="0"/>
                                          </p:val>
                                        </p:tav>
                                        <p:tav tm="100000">
                                          <p:val>
                                            <p:strVal val="#ppt_w"/>
                                          </p:val>
                                        </p:tav>
                                      </p:tavLst>
                                    </p:anim>
                                    <p:anim calcmode="lin" valueType="num">
                                      <p:cBhvr>
                                        <p:cTn id="23" dur="1000" fill="hold"/>
                                        <p:tgtEl>
                                          <p:spTgt spid="6">
                                            <p:txEl>
                                              <p:pRg st="0" end="0"/>
                                            </p:txEl>
                                          </p:spTgt>
                                        </p:tgtEl>
                                        <p:attrNameLst>
                                          <p:attrName>ppt_h</p:attrName>
                                        </p:attrNameLst>
                                      </p:cBhvr>
                                      <p:tavLst>
                                        <p:tav tm="0">
                                          <p:val>
                                            <p:fltVal val="0"/>
                                          </p:val>
                                        </p:tav>
                                        <p:tav tm="100000">
                                          <p:val>
                                            <p:strVal val="#ppt_h"/>
                                          </p:val>
                                        </p:tav>
                                      </p:tavLst>
                                    </p:anim>
                                    <p:anim calcmode="lin" valueType="num">
                                      <p:cBhvr>
                                        <p:cTn id="24" dur="1000" fill="hold"/>
                                        <p:tgtEl>
                                          <p:spTgt spid="6">
                                            <p:txEl>
                                              <p:pRg st="0" end="0"/>
                                            </p:txEl>
                                          </p:spTgt>
                                        </p:tgtEl>
                                        <p:attrNameLst>
                                          <p:attrName>style.rotation</p:attrName>
                                        </p:attrNameLst>
                                      </p:cBhvr>
                                      <p:tavLst>
                                        <p:tav tm="0">
                                          <p:val>
                                            <p:fltVal val="90"/>
                                          </p:val>
                                        </p:tav>
                                        <p:tav tm="100000">
                                          <p:val>
                                            <p:fltVal val="0"/>
                                          </p:val>
                                        </p:tav>
                                      </p:tavLst>
                                    </p:anim>
                                    <p:animEffect transition="in" filter="fade">
                                      <p:cBhvr>
                                        <p:cTn id="25"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6" grpId="1" build="p"/>
      <p:bldP spid="6" grpId="2"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B082AAA-9857-4AD7-90B5-D30ABBF7E621}"/>
              </a:ext>
            </a:extLst>
          </p:cNvPr>
          <p:cNvSpPr>
            <a:spLocks noGrp="1"/>
          </p:cNvSpPr>
          <p:nvPr>
            <p:ph type="title"/>
          </p:nvPr>
        </p:nvSpPr>
        <p:spPr>
          <a:xfrm>
            <a:off x="618901" y="1421394"/>
            <a:ext cx="9905999" cy="1046921"/>
          </a:xfrm>
        </p:spPr>
        <p:txBody>
          <a:bodyPr>
            <a:noAutofit/>
          </a:bodyPr>
          <a:lstStyle/>
          <a:p>
            <a:pPr marL="457200" indent="-457200"/>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r>
            <a:br>
              <a:rPr lang="en-US" sz="3200" b="0" cap="none" dirty="0" smtClean="0">
                <a:solidFill>
                  <a:schemeClr val="tx1"/>
                </a:solidFill>
                <a:latin typeface="Times New Roman" panose="02020603050405020304" pitchFamily="18" charset="0"/>
                <a:cs typeface="Times New Roman" panose="02020603050405020304" pitchFamily="18" charset="0"/>
              </a:rPr>
            </a:br>
            <a:r>
              <a:rPr lang="en-US" sz="3200" b="0" cap="none" dirty="0" smtClean="0">
                <a:solidFill>
                  <a:schemeClr val="tx1"/>
                </a:solidFill>
                <a:latin typeface="Times New Roman" panose="02020603050405020304" pitchFamily="18" charset="0"/>
                <a:cs typeface="Times New Roman" panose="02020603050405020304" pitchFamily="18" charset="0"/>
              </a:rPr>
              <a:t> </a:t>
            </a:r>
            <a:r>
              <a:rPr lang="en-US" sz="3200" b="0" dirty="0" smtClean="0">
                <a:solidFill>
                  <a:schemeClr val="tx1"/>
                </a:solidFill>
              </a:rPr>
              <a:t/>
            </a:r>
            <a:br>
              <a:rPr lang="en-US" sz="3200" b="0" dirty="0" smtClean="0">
                <a:solidFill>
                  <a:schemeClr val="tx1"/>
                </a:solidFill>
              </a:rPr>
            </a:br>
            <a:r>
              <a:rPr lang="en-US" sz="3200" b="0" cap="none" dirty="0" smtClean="0">
                <a:solidFill>
                  <a:schemeClr val="tx1"/>
                </a:solidFill>
                <a:latin typeface="Times New Roman" panose="02020603050405020304" pitchFamily="18" charset="0"/>
                <a:cs typeface="Times New Roman" panose="02020603050405020304" pitchFamily="18" charset="0"/>
              </a:rPr>
              <a:t> The “angle of attack” is the angle between the direction of airstream and the straight chord line connecting the leading and trial edges of airfoil. </a:t>
            </a:r>
            <a:r>
              <a:rPr lang="en-US" sz="3200" b="0" dirty="0" smtClean="0">
                <a:solidFill>
                  <a:schemeClr val="tx1"/>
                </a:solidFill>
              </a:rPr>
              <a:t/>
            </a:r>
            <a:br>
              <a:rPr lang="en-US" sz="3200" b="0" dirty="0" smtClean="0">
                <a:solidFill>
                  <a:schemeClr val="tx1"/>
                </a:solidFill>
              </a:rPr>
            </a:br>
            <a:endParaRPr lang="en-US" sz="3200" b="0" dirty="0">
              <a:solidFill>
                <a:schemeClr val="tx1"/>
              </a:solidFill>
            </a:endParaRPr>
          </a:p>
        </p:txBody>
      </p:sp>
      <p:sp>
        <p:nvSpPr>
          <p:cNvPr id="3" name="Content Placeholder 2">
            <a:extLst>
              <a:ext uri="{FF2B5EF4-FFF2-40B4-BE49-F238E27FC236}">
                <a16:creationId xmlns="" xmlns:a16="http://schemas.microsoft.com/office/drawing/2014/main" id="{DD8F46C9-76D3-4677-B94B-7C9BD1D64356}"/>
              </a:ext>
            </a:extLst>
          </p:cNvPr>
          <p:cNvSpPr>
            <a:spLocks noGrp="1"/>
          </p:cNvSpPr>
          <p:nvPr>
            <p:ph idx="1"/>
          </p:nvPr>
        </p:nvSpPr>
        <p:spPr>
          <a:xfrm>
            <a:off x="613955" y="1693060"/>
            <a:ext cx="10198328" cy="5164940"/>
          </a:xfrm>
        </p:spPr>
        <p:txBody>
          <a:bodyPr>
            <a:normAutofit/>
          </a:bodyPr>
          <a:lstStyle/>
          <a:p>
            <a:pPr>
              <a:buNone/>
            </a:pPr>
            <a:endParaRPr lang="en-US" sz="3200" b="1" dirty="0" smtClean="0">
              <a:latin typeface="Times New Roman" panose="02020603050405020304" pitchFamily="18" charset="0"/>
              <a:cs typeface="Times New Roman" panose="02020603050405020304" pitchFamily="18" charset="0"/>
            </a:endParaRPr>
          </a:p>
          <a:p>
            <a:r>
              <a:rPr lang="en-US" sz="3200" b="1" dirty="0" smtClean="0">
                <a:latin typeface="Times New Roman" panose="02020603050405020304" pitchFamily="18" charset="0"/>
                <a:cs typeface="Times New Roman" panose="02020603050405020304" pitchFamily="18" charset="0"/>
              </a:rPr>
              <a:t>The </a:t>
            </a:r>
            <a:r>
              <a:rPr lang="en-US" sz="3200" b="1" dirty="0">
                <a:latin typeface="Times New Roman" panose="02020603050405020304" pitchFamily="18" charset="0"/>
                <a:cs typeface="Times New Roman" panose="02020603050405020304" pitchFamily="18" charset="0"/>
              </a:rPr>
              <a:t>“orientation and angle of attack” of a wing in a current of air affects the generation of lift. If pitch of the wing </a:t>
            </a:r>
            <a:r>
              <a:rPr lang="en-US" sz="3200" b="1" dirty="0" smtClean="0">
                <a:latin typeface="Times New Roman" panose="02020603050405020304" pitchFamily="18" charset="0"/>
                <a:cs typeface="Times New Roman" panose="02020603050405020304" pitchFamily="18" charset="0"/>
              </a:rPr>
              <a:t>rotate clockwise </a:t>
            </a:r>
            <a:r>
              <a:rPr lang="en-US" sz="3200" b="1" dirty="0">
                <a:latin typeface="Times New Roman" panose="02020603050405020304" pitchFamily="18" charset="0"/>
                <a:cs typeface="Times New Roman" panose="02020603050405020304" pitchFamily="18" charset="0"/>
              </a:rPr>
              <a:t>then there is more lift, also increases in the angle of attack and  thus the deflection of air downward also increases. </a:t>
            </a:r>
          </a:p>
          <a:p>
            <a:r>
              <a:rPr lang="en-US" sz="3200" b="1" dirty="0">
                <a:latin typeface="Times New Roman" panose="02020603050405020304" pitchFamily="18" charset="0"/>
                <a:cs typeface="Times New Roman" panose="02020603050405020304" pitchFamily="18" charset="0"/>
              </a:rPr>
              <a:t>If angle of attack is too greater, the drag force increases and block the backward flow of air over the upper surface and cause a loss of lift. </a:t>
            </a:r>
          </a:p>
          <a:p>
            <a:pPr marL="0" indent="0">
              <a:buNone/>
            </a:pPr>
            <a:endParaRPr lang="en-US" sz="28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84085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par>
                                <p:cTn id="39" presetID="26" presetClass="entr" presetSubtype="0" fill="hold" nodeType="withEffect">
                                  <p:stCondLst>
                                    <p:cond delay="0"/>
                                  </p:stCondLst>
                                  <p:childTnLst>
                                    <p:set>
                                      <p:cBhvr>
                                        <p:cTn id="40" dur="1" fill="hold">
                                          <p:stCondLst>
                                            <p:cond delay="0"/>
                                          </p:stCondLst>
                                        </p:cTn>
                                        <p:tgtEl>
                                          <p:spTgt spid="3">
                                            <p:txEl>
                                              <p:pRg st="2" end="2"/>
                                            </p:txEl>
                                          </p:spTgt>
                                        </p:tgtEl>
                                        <p:attrNameLst>
                                          <p:attrName>style.visibility</p:attrName>
                                        </p:attrNameLst>
                                      </p:cBhvr>
                                      <p:to>
                                        <p:strVal val="visible"/>
                                      </p:to>
                                    </p:set>
                                    <p:animEffect transition="in" filter="wipe(down)">
                                      <p:cBhvr>
                                        <p:cTn id="41" dur="580">
                                          <p:stCondLst>
                                            <p:cond delay="0"/>
                                          </p:stCondLst>
                                        </p:cTn>
                                        <p:tgtEl>
                                          <p:spTgt spid="3">
                                            <p:txEl>
                                              <p:pRg st="2" end="2"/>
                                            </p:txEl>
                                          </p:spTgt>
                                        </p:tgtEl>
                                      </p:cBhvr>
                                    </p:animEffect>
                                    <p:anim calcmode="lin" valueType="num">
                                      <p:cBhvr>
                                        <p:cTn id="4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47" dur="26">
                                          <p:stCondLst>
                                            <p:cond delay="650"/>
                                          </p:stCondLst>
                                        </p:cTn>
                                        <p:tgtEl>
                                          <p:spTgt spid="3">
                                            <p:txEl>
                                              <p:pRg st="2" end="2"/>
                                            </p:txEl>
                                          </p:spTgt>
                                        </p:tgtEl>
                                      </p:cBhvr>
                                      <p:to x="100000" y="60000"/>
                                    </p:animScale>
                                    <p:animScale>
                                      <p:cBhvr>
                                        <p:cTn id="48" dur="166" decel="50000">
                                          <p:stCondLst>
                                            <p:cond delay="676"/>
                                          </p:stCondLst>
                                        </p:cTn>
                                        <p:tgtEl>
                                          <p:spTgt spid="3">
                                            <p:txEl>
                                              <p:pRg st="2" end="2"/>
                                            </p:txEl>
                                          </p:spTgt>
                                        </p:tgtEl>
                                      </p:cBhvr>
                                      <p:to x="100000" y="100000"/>
                                    </p:animScale>
                                    <p:animScale>
                                      <p:cBhvr>
                                        <p:cTn id="49" dur="26">
                                          <p:stCondLst>
                                            <p:cond delay="1312"/>
                                          </p:stCondLst>
                                        </p:cTn>
                                        <p:tgtEl>
                                          <p:spTgt spid="3">
                                            <p:txEl>
                                              <p:pRg st="2" end="2"/>
                                            </p:txEl>
                                          </p:spTgt>
                                        </p:tgtEl>
                                      </p:cBhvr>
                                      <p:to x="100000" y="80000"/>
                                    </p:animScale>
                                    <p:animScale>
                                      <p:cBhvr>
                                        <p:cTn id="50" dur="166" decel="50000">
                                          <p:stCondLst>
                                            <p:cond delay="1338"/>
                                          </p:stCondLst>
                                        </p:cTn>
                                        <p:tgtEl>
                                          <p:spTgt spid="3">
                                            <p:txEl>
                                              <p:pRg st="2" end="2"/>
                                            </p:txEl>
                                          </p:spTgt>
                                        </p:tgtEl>
                                      </p:cBhvr>
                                      <p:to x="100000" y="100000"/>
                                    </p:animScale>
                                    <p:animScale>
                                      <p:cBhvr>
                                        <p:cTn id="51" dur="26">
                                          <p:stCondLst>
                                            <p:cond delay="1642"/>
                                          </p:stCondLst>
                                        </p:cTn>
                                        <p:tgtEl>
                                          <p:spTgt spid="3">
                                            <p:txEl>
                                              <p:pRg st="2" end="2"/>
                                            </p:txEl>
                                          </p:spTgt>
                                        </p:tgtEl>
                                      </p:cBhvr>
                                      <p:to x="100000" y="90000"/>
                                    </p:animScale>
                                    <p:animScale>
                                      <p:cBhvr>
                                        <p:cTn id="52" dur="166" decel="50000">
                                          <p:stCondLst>
                                            <p:cond delay="1668"/>
                                          </p:stCondLst>
                                        </p:cTn>
                                        <p:tgtEl>
                                          <p:spTgt spid="3">
                                            <p:txEl>
                                              <p:pRg st="2" end="2"/>
                                            </p:txEl>
                                          </p:spTgt>
                                        </p:tgtEl>
                                      </p:cBhvr>
                                      <p:to x="100000" y="100000"/>
                                    </p:animScale>
                                    <p:animScale>
                                      <p:cBhvr>
                                        <p:cTn id="53" dur="26">
                                          <p:stCondLst>
                                            <p:cond delay="1808"/>
                                          </p:stCondLst>
                                        </p:cTn>
                                        <p:tgtEl>
                                          <p:spTgt spid="3">
                                            <p:txEl>
                                              <p:pRg st="2" end="2"/>
                                            </p:txEl>
                                          </p:spTgt>
                                        </p:tgtEl>
                                      </p:cBhvr>
                                      <p:to x="100000" y="95000"/>
                                    </p:animScale>
                                    <p:animScale>
                                      <p:cBhvr>
                                        <p:cTn id="54" dur="166" decel="50000">
                                          <p:stCondLst>
                                            <p:cond delay="1834"/>
                                          </p:stCondLst>
                                        </p:cTn>
                                        <p:tgtEl>
                                          <p:spTgt spid="3">
                                            <p:txEl>
                                              <p:pRg st="2" end="2"/>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96810CA-2545-4DC8-A60B-11617905ED5D}"/>
              </a:ext>
            </a:extLst>
          </p:cNvPr>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Angle of attack</a:t>
            </a:r>
          </a:p>
        </p:txBody>
      </p:sp>
      <p:pic>
        <p:nvPicPr>
          <p:cNvPr id="4" name="Content Placeholder 3">
            <a:extLst>
              <a:ext uri="{FF2B5EF4-FFF2-40B4-BE49-F238E27FC236}">
                <a16:creationId xmlns="" xmlns:a16="http://schemas.microsoft.com/office/drawing/2014/main" id="{61F174EB-AE27-4ACA-A47E-461C179EB4BD}"/>
              </a:ext>
            </a:extLst>
          </p:cNvPr>
          <p:cNvPicPr>
            <a:picLocks noGrp="1" noChangeAspect="1"/>
          </p:cNvPicPr>
          <p:nvPr>
            <p:ph idx="1"/>
          </p:nvPr>
        </p:nvPicPr>
        <p:blipFill>
          <a:blip r:embed="rId2"/>
          <a:stretch>
            <a:fillRect/>
          </a:stretch>
        </p:blipFill>
        <p:spPr>
          <a:xfrm>
            <a:off x="2199497" y="1609725"/>
            <a:ext cx="6472205" cy="4846638"/>
          </a:xfrm>
          <a:prstGeom prst="rect">
            <a:avLst/>
          </a:prstGeom>
        </p:spPr>
      </p:pic>
    </p:spTree>
    <p:extLst>
      <p:ext uri="{BB962C8B-B14F-4D97-AF65-F5344CB8AC3E}">
        <p14:creationId xmlns:p14="http://schemas.microsoft.com/office/powerpoint/2010/main" val="4178790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E43DB57-F2E3-4536-885B-A42917BA3C55}"/>
              </a:ext>
            </a:extLst>
          </p:cNvPr>
          <p:cNvSpPr>
            <a:spLocks noGrp="1"/>
          </p:cNvSpPr>
          <p:nvPr>
            <p:ph type="title"/>
          </p:nvPr>
        </p:nvSpPr>
        <p:spPr/>
        <p:txBody>
          <a:bodyPr>
            <a:normAutofit/>
          </a:bodyPr>
          <a:lstStyle/>
          <a:p>
            <a:r>
              <a:rPr lang="en-US" sz="4000" b="1" dirty="0">
                <a:latin typeface="Times New Roman" panose="02020603050405020304" pitchFamily="18" charset="0"/>
                <a:cs typeface="Times New Roman" panose="02020603050405020304" pitchFamily="18" charset="0"/>
              </a:rPr>
              <a:t>Role of slots</a:t>
            </a:r>
          </a:p>
        </p:txBody>
      </p:sp>
      <p:sp>
        <p:nvSpPr>
          <p:cNvPr id="3" name="Content Placeholder 2">
            <a:extLst>
              <a:ext uri="{FF2B5EF4-FFF2-40B4-BE49-F238E27FC236}">
                <a16:creationId xmlns="" xmlns:a16="http://schemas.microsoft.com/office/drawing/2014/main" id="{70AC9AAE-8DA3-4954-B08B-9F9C01AE2556}"/>
              </a:ext>
            </a:extLst>
          </p:cNvPr>
          <p:cNvSpPr>
            <a:spLocks noGrp="1"/>
          </p:cNvSpPr>
          <p:nvPr>
            <p:ph idx="1"/>
          </p:nvPr>
        </p:nvSpPr>
        <p:spPr>
          <a:xfrm>
            <a:off x="1141415" y="1682044"/>
            <a:ext cx="9905999" cy="4109157"/>
          </a:xfrm>
        </p:spPr>
        <p:txBody>
          <a:bodyPr>
            <a:noAutofit/>
          </a:bodyPr>
          <a:lstStyle/>
          <a:p>
            <a:r>
              <a:rPr lang="en-US" sz="3600" b="1" dirty="0" smtClean="0">
                <a:latin typeface="Times New Roman" pitchFamily="18" charset="0"/>
                <a:cs typeface="Times New Roman" pitchFamily="18" charset="0"/>
              </a:rPr>
              <a:t>Slots are present between the adjacent feather. </a:t>
            </a:r>
          </a:p>
          <a:p>
            <a:r>
              <a:rPr lang="en-US" sz="3600" b="1" dirty="0" smtClean="0">
                <a:latin typeface="Times New Roman" pitchFamily="18" charset="0"/>
                <a:cs typeface="Times New Roman" pitchFamily="18" charset="0"/>
              </a:rPr>
              <a:t>Slots  are  cracks  or  holes  through  which   air squeezes</a:t>
            </a:r>
          </a:p>
          <a:p>
            <a:r>
              <a:rPr lang="en-US" sz="3600" b="1" dirty="0" smtClean="0">
                <a:latin typeface="Times New Roman" pitchFamily="18" charset="0"/>
                <a:cs typeface="Times New Roman" pitchFamily="18" charset="0"/>
              </a:rPr>
              <a:t>It </a:t>
            </a:r>
            <a:r>
              <a:rPr lang="en-US" sz="3600" b="1" dirty="0">
                <a:latin typeface="Times New Roman" pitchFamily="18" charset="0"/>
                <a:cs typeface="Times New Roman" pitchFamily="18" charset="0"/>
              </a:rPr>
              <a:t>help in controlling the air that move over the wing, thus there is extraction of lift by expand the upper surface of the wing and by reduces the pressure. </a:t>
            </a:r>
          </a:p>
          <a:p>
            <a:r>
              <a:rPr lang="en-US" sz="3600" b="1" dirty="0">
                <a:latin typeface="Times New Roman" pitchFamily="18" charset="0"/>
                <a:cs typeface="Times New Roman" pitchFamily="18" charset="0"/>
              </a:rPr>
              <a:t>Slots act as “winglets</a:t>
            </a:r>
            <a:r>
              <a:rPr lang="en-US" sz="3600" b="1" dirty="0" smtClean="0">
                <a:latin typeface="Times New Roman" pitchFamily="18" charset="0"/>
                <a:cs typeface="Times New Roman" pitchFamily="18" charset="0"/>
              </a:rPr>
              <a:t>”, reducing Drag by minimizing  Turbulence.</a:t>
            </a:r>
          </a:p>
        </p:txBody>
      </p:sp>
    </p:spTree>
    <p:extLst>
      <p:ext uri="{BB962C8B-B14F-4D97-AF65-F5344CB8AC3E}">
        <p14:creationId xmlns:p14="http://schemas.microsoft.com/office/powerpoint/2010/main" val="1122113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1" end="1"/>
                                            </p:txEl>
                                          </p:spTgt>
                                        </p:tgtEl>
                                        <p:attrNameLst>
                                          <p:attrName>ppt_x</p:attrName>
                                          <p:attrName>ppt_y</p:attrName>
                                        </p:attrNameLst>
                                      </p:cBhvr>
                                    </p:animMotion>
                                    <p:animRot by="1500000">
                                      <p:cBhvr>
                                        <p:cTn id="15" dur="125" fill="hold">
                                          <p:stCondLst>
                                            <p:cond delay="0"/>
                                          </p:stCondLst>
                                        </p:cTn>
                                        <p:tgtEl>
                                          <p:spTgt spid="3">
                                            <p:txEl>
                                              <p:pRg st="1" end="1"/>
                                            </p:txEl>
                                          </p:spTgt>
                                        </p:tgtEl>
                                        <p:attrNameLst>
                                          <p:attrName>r</p:attrName>
                                        </p:attrNameLst>
                                      </p:cBhvr>
                                    </p:animRot>
                                    <p:animRot by="-1500000">
                                      <p:cBhvr>
                                        <p:cTn id="16" dur="125" fill="hold">
                                          <p:stCondLst>
                                            <p:cond delay="125"/>
                                          </p:stCondLst>
                                        </p:cTn>
                                        <p:tgtEl>
                                          <p:spTgt spid="3">
                                            <p:txEl>
                                              <p:pRg st="1" end="1"/>
                                            </p:txEl>
                                          </p:spTgt>
                                        </p:tgtEl>
                                        <p:attrNameLst>
                                          <p:attrName>r</p:attrName>
                                        </p:attrNameLst>
                                      </p:cBhvr>
                                    </p:animRot>
                                    <p:animRot by="-1500000">
                                      <p:cBhvr>
                                        <p:cTn id="17" dur="125" fill="hold">
                                          <p:stCondLst>
                                            <p:cond delay="250"/>
                                          </p:stCondLst>
                                        </p:cTn>
                                        <p:tgtEl>
                                          <p:spTgt spid="3">
                                            <p:txEl>
                                              <p:pRg st="1" end="1"/>
                                            </p:txEl>
                                          </p:spTgt>
                                        </p:tgtEl>
                                        <p:attrNameLst>
                                          <p:attrName>r</p:attrName>
                                        </p:attrNameLst>
                                      </p:cBhvr>
                                    </p:animRot>
                                    <p:animRot by="1500000">
                                      <p:cBhvr>
                                        <p:cTn id="18" dur="125" fill="hold">
                                          <p:stCondLst>
                                            <p:cond delay="375"/>
                                          </p:stCondLst>
                                        </p:cTn>
                                        <p:tgtEl>
                                          <p:spTgt spid="3">
                                            <p:txEl>
                                              <p:pRg st="1" end="1"/>
                                            </p:txEl>
                                          </p:spTgt>
                                        </p:tgtEl>
                                        <p:attrNameLst>
                                          <p:attrName>r</p:attrName>
                                        </p:attrNameLst>
                                      </p:cBhvr>
                                    </p:animRot>
                                  </p:childTnLst>
                                </p:cTn>
                              </p:par>
                              <p:par>
                                <p:cTn id="19" presetID="34" presetClass="emph" presetSubtype="0" fill="hold" nodeType="withEffect">
                                  <p:stCondLst>
                                    <p:cond delay="0"/>
                                  </p:stCondLst>
                                  <p:iterate type="lt">
                                    <p:tmPct val="10000"/>
                                  </p:iterate>
                                  <p:childTnLst>
                                    <p:animMotion origin="layout" path="M 0.0 0.0 L 0.0 -0.07213" pathEditMode="relative" ptsTypes="">
                                      <p:cBhvr>
                                        <p:cTn id="20" dur="250" accel="50000" decel="50000" autoRev="1" fill="hold">
                                          <p:stCondLst>
                                            <p:cond delay="0"/>
                                          </p:stCondLst>
                                        </p:cTn>
                                        <p:tgtEl>
                                          <p:spTgt spid="3">
                                            <p:txEl>
                                              <p:pRg st="2" end="2"/>
                                            </p:txEl>
                                          </p:spTgt>
                                        </p:tgtEl>
                                        <p:attrNameLst>
                                          <p:attrName>ppt_x</p:attrName>
                                          <p:attrName>ppt_y</p:attrName>
                                        </p:attrNameLst>
                                      </p:cBhvr>
                                    </p:animMotion>
                                    <p:animRot by="1500000">
                                      <p:cBhvr>
                                        <p:cTn id="21" dur="125" fill="hold">
                                          <p:stCondLst>
                                            <p:cond delay="0"/>
                                          </p:stCondLst>
                                        </p:cTn>
                                        <p:tgtEl>
                                          <p:spTgt spid="3">
                                            <p:txEl>
                                              <p:pRg st="2" end="2"/>
                                            </p:txEl>
                                          </p:spTgt>
                                        </p:tgtEl>
                                        <p:attrNameLst>
                                          <p:attrName>r</p:attrName>
                                        </p:attrNameLst>
                                      </p:cBhvr>
                                    </p:animRot>
                                    <p:animRot by="-1500000">
                                      <p:cBhvr>
                                        <p:cTn id="22" dur="125" fill="hold">
                                          <p:stCondLst>
                                            <p:cond delay="125"/>
                                          </p:stCondLst>
                                        </p:cTn>
                                        <p:tgtEl>
                                          <p:spTgt spid="3">
                                            <p:txEl>
                                              <p:pRg st="2" end="2"/>
                                            </p:txEl>
                                          </p:spTgt>
                                        </p:tgtEl>
                                        <p:attrNameLst>
                                          <p:attrName>r</p:attrName>
                                        </p:attrNameLst>
                                      </p:cBhvr>
                                    </p:animRot>
                                    <p:animRot by="-1500000">
                                      <p:cBhvr>
                                        <p:cTn id="23" dur="125" fill="hold">
                                          <p:stCondLst>
                                            <p:cond delay="250"/>
                                          </p:stCondLst>
                                        </p:cTn>
                                        <p:tgtEl>
                                          <p:spTgt spid="3">
                                            <p:txEl>
                                              <p:pRg st="2" end="2"/>
                                            </p:txEl>
                                          </p:spTgt>
                                        </p:tgtEl>
                                        <p:attrNameLst>
                                          <p:attrName>r</p:attrName>
                                        </p:attrNameLst>
                                      </p:cBhvr>
                                    </p:animRot>
                                    <p:animRot by="1500000">
                                      <p:cBhvr>
                                        <p:cTn id="24" dur="125" fill="hold">
                                          <p:stCondLst>
                                            <p:cond delay="375"/>
                                          </p:stCondLst>
                                        </p:cTn>
                                        <p:tgtEl>
                                          <p:spTgt spid="3">
                                            <p:txEl>
                                              <p:pRg st="2" end="2"/>
                                            </p:txEl>
                                          </p:spTgt>
                                        </p:tgtEl>
                                        <p:attrNameLst>
                                          <p:attrName>r</p:attrName>
                                        </p:attrNameLst>
                                      </p:cBhvr>
                                    </p:animRot>
                                  </p:childTnLst>
                                </p:cTn>
                              </p:par>
                              <p:par>
                                <p:cTn id="25" presetID="34" presetClass="emph" presetSubtype="0" fill="hold" nodeType="withEffect">
                                  <p:stCondLst>
                                    <p:cond delay="0"/>
                                  </p:stCondLst>
                                  <p:iterate type="lt">
                                    <p:tmPct val="10000"/>
                                  </p:iterate>
                                  <p:childTnLst>
                                    <p:animMotion origin="layout" path="M 0.0 0.0 L 0.0 -0.07213" pathEditMode="relative" ptsTypes="">
                                      <p:cBhvr>
                                        <p:cTn id="26" dur="250" accel="50000" decel="50000" autoRev="1" fill="hold">
                                          <p:stCondLst>
                                            <p:cond delay="0"/>
                                          </p:stCondLst>
                                        </p:cTn>
                                        <p:tgtEl>
                                          <p:spTgt spid="3">
                                            <p:txEl>
                                              <p:pRg st="3" end="3"/>
                                            </p:txEl>
                                          </p:spTgt>
                                        </p:tgtEl>
                                        <p:attrNameLst>
                                          <p:attrName>ppt_x</p:attrName>
                                          <p:attrName>ppt_y</p:attrName>
                                        </p:attrNameLst>
                                      </p:cBhvr>
                                    </p:animMotion>
                                    <p:animRot by="1500000">
                                      <p:cBhvr>
                                        <p:cTn id="27" dur="125" fill="hold">
                                          <p:stCondLst>
                                            <p:cond delay="0"/>
                                          </p:stCondLst>
                                        </p:cTn>
                                        <p:tgtEl>
                                          <p:spTgt spid="3">
                                            <p:txEl>
                                              <p:pRg st="3" end="3"/>
                                            </p:txEl>
                                          </p:spTgt>
                                        </p:tgtEl>
                                        <p:attrNameLst>
                                          <p:attrName>r</p:attrName>
                                        </p:attrNameLst>
                                      </p:cBhvr>
                                    </p:animRot>
                                    <p:animRot by="-1500000">
                                      <p:cBhvr>
                                        <p:cTn id="28" dur="125" fill="hold">
                                          <p:stCondLst>
                                            <p:cond delay="125"/>
                                          </p:stCondLst>
                                        </p:cTn>
                                        <p:tgtEl>
                                          <p:spTgt spid="3">
                                            <p:txEl>
                                              <p:pRg st="3" end="3"/>
                                            </p:txEl>
                                          </p:spTgt>
                                        </p:tgtEl>
                                        <p:attrNameLst>
                                          <p:attrName>r</p:attrName>
                                        </p:attrNameLst>
                                      </p:cBhvr>
                                    </p:animRot>
                                    <p:animRot by="-1500000">
                                      <p:cBhvr>
                                        <p:cTn id="29" dur="125" fill="hold">
                                          <p:stCondLst>
                                            <p:cond delay="250"/>
                                          </p:stCondLst>
                                        </p:cTn>
                                        <p:tgtEl>
                                          <p:spTgt spid="3">
                                            <p:txEl>
                                              <p:pRg st="3" end="3"/>
                                            </p:txEl>
                                          </p:spTgt>
                                        </p:tgtEl>
                                        <p:attrNameLst>
                                          <p:attrName>r</p:attrName>
                                        </p:attrNameLst>
                                      </p:cBhvr>
                                    </p:animRot>
                                    <p:animRot by="1500000">
                                      <p:cBhvr>
                                        <p:cTn id="30" dur="125" fill="hold">
                                          <p:stCondLst>
                                            <p:cond delay="375"/>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769C008-2C0E-4D99-84F2-E68CD1016589}"/>
              </a:ext>
            </a:extLst>
          </p:cNvPr>
          <p:cNvSpPr>
            <a:spLocks noGrp="1"/>
          </p:cNvSpPr>
          <p:nvPr>
            <p:ph type="title"/>
          </p:nvPr>
        </p:nvSpPr>
        <p:spPr/>
        <p:txBody>
          <a:bodyPr>
            <a:normAutofit fontScale="90000"/>
          </a:bodyPr>
          <a:lstStyle/>
          <a:p>
            <a:pPr algn="ctr"/>
            <a:r>
              <a:rPr lang="en-US" sz="6000" b="1" dirty="0">
                <a:latin typeface="Times New Roman" panose="02020603050405020304" pitchFamily="18" charset="0"/>
                <a:cs typeface="Times New Roman" panose="02020603050405020304" pitchFamily="18" charset="0"/>
              </a:rPr>
              <a:t>CONTENTS </a:t>
            </a:r>
            <a:r>
              <a:rPr lang="en-US" dirty="0"/>
              <a:t/>
            </a:r>
            <a:br>
              <a:rPr lang="en-US" dirty="0"/>
            </a:br>
            <a:endParaRPr lang="en-US" dirty="0"/>
          </a:p>
        </p:txBody>
      </p:sp>
      <p:sp>
        <p:nvSpPr>
          <p:cNvPr id="3" name="Content Placeholder 2">
            <a:extLst>
              <a:ext uri="{FF2B5EF4-FFF2-40B4-BE49-F238E27FC236}">
                <a16:creationId xmlns="" xmlns:a16="http://schemas.microsoft.com/office/drawing/2014/main" id="{0387E236-BE11-479A-B58F-ED1498293767}"/>
              </a:ext>
            </a:extLst>
          </p:cNvPr>
          <p:cNvSpPr>
            <a:spLocks noGrp="1"/>
          </p:cNvSpPr>
          <p:nvPr>
            <p:ph idx="1"/>
          </p:nvPr>
        </p:nvSpPr>
        <p:spPr>
          <a:xfrm>
            <a:off x="718457" y="1690687"/>
            <a:ext cx="10328957" cy="4474982"/>
          </a:xfrm>
        </p:spPr>
        <p:txBody>
          <a:bodyPr>
            <a:normAutofit fontScale="85000" lnSpcReduction="10000"/>
          </a:bodyPr>
          <a:lstStyle/>
          <a:p>
            <a:r>
              <a:rPr lang="en-US" sz="4400" b="1" dirty="0">
                <a:latin typeface="Times New Roman" pitchFamily="18" charset="0"/>
                <a:cs typeface="Times New Roman" pitchFamily="18" charset="0"/>
              </a:rPr>
              <a:t>Introduction</a:t>
            </a:r>
          </a:p>
          <a:p>
            <a:r>
              <a:rPr lang="en-US" sz="4400" b="1" dirty="0">
                <a:latin typeface="Times New Roman" pitchFamily="18" charset="0"/>
                <a:cs typeface="Times New Roman" pitchFamily="18" charset="0"/>
              </a:rPr>
              <a:t>Elementary Aerodynamics</a:t>
            </a:r>
          </a:p>
          <a:p>
            <a:pPr lvl="2">
              <a:buFont typeface="Wingdings" pitchFamily="2" charset="2"/>
              <a:buChar char="§"/>
            </a:pPr>
            <a:r>
              <a:rPr lang="en-US" sz="2200" b="1" dirty="0">
                <a:latin typeface="Times New Roman" pitchFamily="18" charset="0"/>
                <a:cs typeface="Times New Roman" pitchFamily="18" charset="0"/>
              </a:rPr>
              <a:t> </a:t>
            </a:r>
            <a:r>
              <a:rPr lang="en-US" sz="4200" b="1" dirty="0">
                <a:latin typeface="Times New Roman" pitchFamily="18" charset="0"/>
                <a:cs typeface="Times New Roman" pitchFamily="18" charset="0"/>
              </a:rPr>
              <a:t>Gravity</a:t>
            </a:r>
          </a:p>
          <a:p>
            <a:pPr lvl="2">
              <a:buFont typeface="Wingdings" pitchFamily="2" charset="2"/>
              <a:buChar char="§"/>
            </a:pPr>
            <a:r>
              <a:rPr lang="en-US" sz="4200" b="1" dirty="0">
                <a:latin typeface="Times New Roman" pitchFamily="18" charset="0"/>
                <a:cs typeface="Times New Roman" pitchFamily="18" charset="0"/>
              </a:rPr>
              <a:t>  Drag</a:t>
            </a:r>
          </a:p>
          <a:p>
            <a:pPr lvl="2">
              <a:buFont typeface="Wingdings" pitchFamily="2" charset="2"/>
              <a:buChar char="§"/>
            </a:pPr>
            <a:r>
              <a:rPr lang="en-US" sz="4200" b="1" dirty="0">
                <a:latin typeface="Times New Roman" pitchFamily="18" charset="0"/>
                <a:cs typeface="Times New Roman" pitchFamily="18" charset="0"/>
              </a:rPr>
              <a:t>  Lift</a:t>
            </a:r>
          </a:p>
          <a:p>
            <a:pPr lvl="2">
              <a:buFont typeface="Wingdings" pitchFamily="2" charset="2"/>
              <a:buChar char="§"/>
            </a:pPr>
            <a:r>
              <a:rPr lang="en-US" sz="4200" b="1" dirty="0">
                <a:latin typeface="Times New Roman" pitchFamily="18" charset="0"/>
                <a:cs typeface="Times New Roman" pitchFamily="18" charset="0"/>
              </a:rPr>
              <a:t> Thrust</a:t>
            </a:r>
          </a:p>
          <a:p>
            <a:pPr lvl="2">
              <a:buFont typeface="Wingdings" pitchFamily="2" charset="2"/>
              <a:buChar char="§"/>
            </a:pPr>
            <a:r>
              <a:rPr lang="en-US" sz="4200" b="1" dirty="0">
                <a:latin typeface="Times New Roman" pitchFamily="18" charset="0"/>
                <a:cs typeface="Times New Roman" pitchFamily="18" charset="0"/>
              </a:rPr>
              <a:t> Angle of Attack/ orientation and angle of attack</a:t>
            </a:r>
          </a:p>
          <a:p>
            <a:pPr lvl="2">
              <a:buFont typeface="Wingdings" pitchFamily="2" charset="2"/>
              <a:buChar char="§"/>
            </a:pPr>
            <a:r>
              <a:rPr lang="en-US" sz="4200" b="1" dirty="0">
                <a:latin typeface="Times New Roman" pitchFamily="18" charset="0"/>
                <a:cs typeface="Times New Roman" pitchFamily="18" charset="0"/>
              </a:rPr>
              <a:t>Airfoil and Airflow</a:t>
            </a:r>
          </a:p>
          <a:p>
            <a:pPr marL="914400" lvl="2" indent="0">
              <a:buNone/>
            </a:pPr>
            <a:endParaRPr lang="en-US" sz="2400" dirty="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p:txBody>
      </p:sp>
      <p:pic>
        <p:nvPicPr>
          <p:cNvPr id="4" name="Picture 3" descr="10811-illustration-of-a-pair-of-arctic-terns-flying-pv.png"/>
          <p:cNvPicPr>
            <a:picLocks noChangeAspect="1"/>
          </p:cNvPicPr>
          <p:nvPr/>
        </p:nvPicPr>
        <p:blipFill>
          <a:blip r:embed="rId2"/>
          <a:stretch>
            <a:fillRect/>
          </a:stretch>
        </p:blipFill>
        <p:spPr>
          <a:xfrm>
            <a:off x="7817856" y="-444137"/>
            <a:ext cx="4374144" cy="6858000"/>
          </a:xfrm>
          <a:prstGeom prst="rect">
            <a:avLst/>
          </a:prstGeom>
        </p:spPr>
      </p:pic>
    </p:spTree>
    <p:extLst>
      <p:ext uri="{BB962C8B-B14F-4D97-AF65-F5344CB8AC3E}">
        <p14:creationId xmlns:p14="http://schemas.microsoft.com/office/powerpoint/2010/main" val="31854731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1" dur="500"/>
                                        <p:tgtEl>
                                          <p:spTgt spid="3">
                                            <p:txEl>
                                              <p:pRg st="2" end="2"/>
                                            </p:txEl>
                                          </p:spTgt>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3">
                                            <p:txEl>
                                              <p:pRg st="3" end="3"/>
                                            </p:txEl>
                                          </p:spTgt>
                                        </p:tgtEl>
                                        <p:attrNameLst>
                                          <p:attrName>style.visibility</p:attrName>
                                        </p:attrNameLst>
                                      </p:cBhvr>
                                      <p:to>
                                        <p:strVal val="visible"/>
                                      </p:to>
                                    </p:set>
                                    <p:anim calcmode="lin" valueType="num">
                                      <p:cBhvr>
                                        <p:cTn id="24"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5"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6" dur="500"/>
                                        <p:tgtEl>
                                          <p:spTgt spid="3">
                                            <p:txEl>
                                              <p:pRg st="3" end="3"/>
                                            </p:txEl>
                                          </p:spTgt>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p:cTn id="29"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0"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1" dur="500"/>
                                        <p:tgtEl>
                                          <p:spTgt spid="3">
                                            <p:txEl>
                                              <p:pRg st="4" end="4"/>
                                            </p:txEl>
                                          </p:spTgt>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 calcmode="lin" valueType="num">
                                      <p:cBhvr>
                                        <p:cTn id="34"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5"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6" dur="500"/>
                                        <p:tgtEl>
                                          <p:spTgt spid="3">
                                            <p:txEl>
                                              <p:pRg st="5" end="5"/>
                                            </p:txEl>
                                          </p:spTgt>
                                        </p:tgtEl>
                                      </p:cBhvr>
                                    </p:animEffect>
                                  </p:childTnLst>
                                </p:cTn>
                              </p:par>
                              <p:par>
                                <p:cTn id="37" presetID="53" presetClass="entr" presetSubtype="16" fill="hold" grpId="0" nodeType="with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p:cTn id="39"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1" dur="500"/>
                                        <p:tgtEl>
                                          <p:spTgt spid="3">
                                            <p:txEl>
                                              <p:pRg st="6" end="6"/>
                                            </p:txEl>
                                          </p:spTgt>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 calcmode="lin" valueType="num">
                                      <p:cBhvr>
                                        <p:cTn id="44"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45"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46"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082EBB6-8A23-4CF6-A08C-8D48E12A9D93}"/>
              </a:ext>
            </a:extLst>
          </p:cNvPr>
          <p:cNvSpPr>
            <a:spLocks noGrp="1"/>
          </p:cNvSpPr>
          <p:nvPr>
            <p:ph type="title"/>
          </p:nvPr>
        </p:nvSpPr>
        <p:spPr>
          <a:xfrm>
            <a:off x="583474" y="1051560"/>
            <a:ext cx="9652000" cy="1143000"/>
          </a:xfrm>
        </p:spPr>
        <p:txBody>
          <a:bodyPr>
            <a:noAutofit/>
          </a:bodyPr>
          <a:lstStyle/>
          <a:p>
            <a:pPr marL="571500" indent="-571500">
              <a:buFont typeface="Arial" pitchFamily="34" charset="0"/>
              <a:buChar char="•"/>
            </a:pPr>
            <a:r>
              <a:rPr lang="en-US" sz="2400" dirty="0">
                <a:latin typeface="Times New Roman" pitchFamily="18" charset="0"/>
                <a:cs typeface="Times New Roman" pitchFamily="18" charset="0"/>
              </a:rPr>
              <a:t>“A</a:t>
            </a:r>
            <a:r>
              <a:rPr lang="en-US" sz="2400" cap="none" dirty="0">
                <a:latin typeface="Times New Roman" pitchFamily="18" charset="0"/>
                <a:cs typeface="Times New Roman" pitchFamily="18" charset="0"/>
              </a:rPr>
              <a:t>lula or Bastard wing” creates a slot at the leading edge of wing. </a:t>
            </a:r>
            <a:br>
              <a:rPr lang="en-US" sz="2400" cap="none" dirty="0">
                <a:latin typeface="Times New Roman" pitchFamily="18" charset="0"/>
                <a:cs typeface="Times New Roman" pitchFamily="18" charset="0"/>
              </a:rPr>
            </a:br>
            <a:r>
              <a:rPr lang="en-US" sz="2400" cap="none" dirty="0" smtClean="0">
                <a:latin typeface="Times New Roman" pitchFamily="18" charset="0"/>
                <a:cs typeface="Times New Roman" pitchFamily="18" charset="0"/>
              </a:rPr>
              <a:t>It </a:t>
            </a:r>
            <a:r>
              <a:rPr lang="en-US" sz="2400" cap="none" dirty="0">
                <a:latin typeface="Times New Roman" pitchFamily="18" charset="0"/>
                <a:cs typeface="Times New Roman" pitchFamily="18" charset="0"/>
              </a:rPr>
              <a:t>is helpful in landing  and take off. </a:t>
            </a:r>
            <a:r>
              <a:rPr lang="en-US" sz="2400" cap="none" dirty="0" smtClean="0">
                <a:latin typeface="Times New Roman" pitchFamily="18" charset="0"/>
                <a:cs typeface="Times New Roman" pitchFamily="18" charset="0"/>
              </a:rPr>
              <a:t/>
            </a:r>
            <a:br>
              <a:rPr lang="en-US" sz="2400" cap="none" dirty="0" smtClean="0">
                <a:latin typeface="Times New Roman" pitchFamily="18" charset="0"/>
                <a:cs typeface="Times New Roman" pitchFamily="18" charset="0"/>
              </a:rPr>
            </a:br>
            <a:r>
              <a:rPr lang="en-US" sz="2400" cap="none" dirty="0" smtClean="0">
                <a:latin typeface="Times New Roman" pitchFamily="18" charset="0"/>
                <a:cs typeface="Times New Roman" pitchFamily="18" charset="0"/>
              </a:rPr>
              <a:t>Modern  aircraft    have  these  same  sorts  of slots  in  the  front of the   wing ,open   on  landing</a:t>
            </a:r>
            <a:r>
              <a:rPr lang="en-US" sz="2400" dirty="0" smtClean="0">
                <a:latin typeface="Times New Roman" pitchFamily="18" charset="0"/>
                <a:cs typeface="Times New Roman" pitchFamily="18" charset="0"/>
              </a:rPr>
              <a:t>.</a:t>
            </a:r>
            <a:r>
              <a:rPr lang="en-US" sz="2400" cap="none" dirty="0">
                <a:latin typeface="Times New Roman" pitchFamily="18" charset="0"/>
                <a:cs typeface="Times New Roman" pitchFamily="18" charset="0"/>
              </a:rPr>
              <a:t/>
            </a:r>
            <a:br>
              <a:rPr lang="en-US" sz="2400" cap="none" dirty="0">
                <a:latin typeface="Times New Roman" pitchFamily="18" charset="0"/>
                <a:cs typeface="Times New Roman" pitchFamily="18" charset="0"/>
              </a:rPr>
            </a:br>
            <a:endParaRPr lang="en-US" sz="2400" dirty="0">
              <a:latin typeface="Times New Roman" pitchFamily="18" charset="0"/>
              <a:cs typeface="Times New Roman" pitchFamily="18" charset="0"/>
            </a:endParaRPr>
          </a:p>
        </p:txBody>
      </p:sp>
      <p:pic>
        <p:nvPicPr>
          <p:cNvPr id="6" name="Content Placeholder 5" descr="1793_37_94-compare-human-and-birds-wings.jpg"/>
          <p:cNvPicPr>
            <a:picLocks noGrp="1" noChangeAspect="1"/>
          </p:cNvPicPr>
          <p:nvPr>
            <p:ph idx="1"/>
          </p:nvPr>
        </p:nvPicPr>
        <p:blipFill>
          <a:blip r:embed="rId2"/>
          <a:stretch>
            <a:fillRect/>
          </a:stretch>
        </p:blipFill>
        <p:spPr>
          <a:xfrm>
            <a:off x="1516307" y="2327865"/>
            <a:ext cx="4923844" cy="3541712"/>
          </a:xfrm>
        </p:spPr>
      </p:pic>
      <p:pic>
        <p:nvPicPr>
          <p:cNvPr id="7" name="Picture 6" descr="american-kestrel-8179-alula-ron-dudley.jpg"/>
          <p:cNvPicPr>
            <a:picLocks noChangeAspect="1"/>
          </p:cNvPicPr>
          <p:nvPr/>
        </p:nvPicPr>
        <p:blipFill>
          <a:blip r:embed="rId3"/>
          <a:stretch>
            <a:fillRect/>
          </a:stretch>
        </p:blipFill>
        <p:spPr>
          <a:xfrm>
            <a:off x="6626718" y="2312125"/>
            <a:ext cx="4939583" cy="3540034"/>
          </a:xfrm>
          <a:prstGeom prst="rect">
            <a:avLst/>
          </a:prstGeom>
        </p:spPr>
      </p:pic>
      <p:sp>
        <p:nvSpPr>
          <p:cNvPr id="5" name="Down Arrow 4"/>
          <p:cNvSpPr/>
          <p:nvPr/>
        </p:nvSpPr>
        <p:spPr>
          <a:xfrm>
            <a:off x="3056712" y="2403567"/>
            <a:ext cx="195941" cy="61395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117672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0317EC9-3586-45DD-9918-E262080F5831}"/>
              </a:ext>
            </a:extLst>
          </p:cNvPr>
          <p:cNvSpPr>
            <a:spLocks noGrp="1"/>
          </p:cNvSpPr>
          <p:nvPr>
            <p:ph type="title"/>
          </p:nvPr>
        </p:nvSpPr>
        <p:spPr/>
        <p:txBody>
          <a:bodyPr>
            <a:normAutofit/>
          </a:bodyPr>
          <a:lstStyle/>
          <a:p>
            <a:r>
              <a:rPr lang="en-US" sz="4000" b="1" cap="none" dirty="0">
                <a:latin typeface="Times New Roman" panose="02020603050405020304" pitchFamily="18" charset="0"/>
                <a:cs typeface="Times New Roman" panose="02020603050405020304" pitchFamily="18" charset="0"/>
              </a:rPr>
              <a:t>TURBULENCE AND FRICTION</a:t>
            </a:r>
          </a:p>
        </p:txBody>
      </p:sp>
      <p:sp>
        <p:nvSpPr>
          <p:cNvPr id="3" name="Content Placeholder 2">
            <a:extLst>
              <a:ext uri="{FF2B5EF4-FFF2-40B4-BE49-F238E27FC236}">
                <a16:creationId xmlns="" xmlns:a16="http://schemas.microsoft.com/office/drawing/2014/main" id="{31B30CF5-2868-4573-AA02-222DD092BB1F}"/>
              </a:ext>
            </a:extLst>
          </p:cNvPr>
          <p:cNvSpPr>
            <a:spLocks noGrp="1"/>
          </p:cNvSpPr>
          <p:nvPr>
            <p:ph idx="1"/>
          </p:nvPr>
        </p:nvSpPr>
        <p:spPr/>
        <p:txBody>
          <a:bodyPr/>
          <a:lstStyle/>
          <a:p>
            <a:r>
              <a:rPr lang="en-US" sz="3600" b="1" dirty="0">
                <a:latin typeface="Times New Roman" panose="02020603050405020304" pitchFamily="18" charset="0"/>
                <a:cs typeface="Times New Roman" panose="02020603050405020304" pitchFamily="18" charset="0"/>
              </a:rPr>
              <a:t>Slight turbulence or friction between the air and a birds body and wing surfaces reduces lift. Thin leading edge of the wings reduce friction or profile drag.</a:t>
            </a:r>
          </a:p>
          <a:p>
            <a:r>
              <a:rPr lang="en-US" sz="3600" b="1" dirty="0">
                <a:latin typeface="Times New Roman" panose="02020603050405020304" pitchFamily="18" charset="0"/>
                <a:cs typeface="Times New Roman" panose="02020603050405020304" pitchFamily="18" charset="0"/>
              </a:rPr>
              <a:t>Friction increases with air speed. But if fast air move smoothly over the wings then turbulence and drag decreases</a:t>
            </a:r>
            <a:r>
              <a:rPr lang="en-US" sz="3600" b="1" dirty="0" smtClean="0">
                <a:latin typeface="Times New Roman" panose="02020603050405020304" pitchFamily="18" charset="0"/>
                <a:cs typeface="Times New Roman" panose="02020603050405020304" pitchFamily="18" charset="0"/>
              </a:rPr>
              <a:t>.       </a:t>
            </a:r>
          </a:p>
          <a:p>
            <a:pPr>
              <a:buNone/>
            </a:pPr>
            <a:endParaRPr lang="en-US" dirty="0"/>
          </a:p>
        </p:txBody>
      </p:sp>
    </p:spTree>
    <p:extLst>
      <p:ext uri="{BB962C8B-B14F-4D97-AF65-F5344CB8AC3E}">
        <p14:creationId xmlns:p14="http://schemas.microsoft.com/office/powerpoint/2010/main" val="3475619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nodeType="clickEffect">
                                  <p:stCondLst>
                                    <p:cond delay="0"/>
                                  </p:stCondLst>
                                  <p:childTnLst>
                                    <p:animRot by="120000">
                                      <p:cBhvr>
                                        <p:cTn id="14" dur="100" fill="hold">
                                          <p:stCondLst>
                                            <p:cond delay="0"/>
                                          </p:stCondLst>
                                        </p:cTn>
                                        <p:tgtEl>
                                          <p:spTgt spid="3">
                                            <p:txEl>
                                              <p:pRg st="0" end="0"/>
                                            </p:txEl>
                                          </p:spTgt>
                                        </p:tgtEl>
                                        <p:attrNameLst>
                                          <p:attrName>r</p:attrName>
                                        </p:attrNameLst>
                                      </p:cBhvr>
                                    </p:animRot>
                                    <p:animRot by="-240000">
                                      <p:cBhvr>
                                        <p:cTn id="15" dur="200" fill="hold">
                                          <p:stCondLst>
                                            <p:cond delay="200"/>
                                          </p:stCondLst>
                                        </p:cTn>
                                        <p:tgtEl>
                                          <p:spTgt spid="3">
                                            <p:txEl>
                                              <p:pRg st="0" end="0"/>
                                            </p:txEl>
                                          </p:spTgt>
                                        </p:tgtEl>
                                        <p:attrNameLst>
                                          <p:attrName>r</p:attrName>
                                        </p:attrNameLst>
                                      </p:cBhvr>
                                    </p:animRot>
                                    <p:animRot by="240000">
                                      <p:cBhvr>
                                        <p:cTn id="16" dur="200" fill="hold">
                                          <p:stCondLst>
                                            <p:cond delay="400"/>
                                          </p:stCondLst>
                                        </p:cTn>
                                        <p:tgtEl>
                                          <p:spTgt spid="3">
                                            <p:txEl>
                                              <p:pRg st="0" end="0"/>
                                            </p:txEl>
                                          </p:spTgt>
                                        </p:tgtEl>
                                        <p:attrNameLst>
                                          <p:attrName>r</p:attrName>
                                        </p:attrNameLst>
                                      </p:cBhvr>
                                    </p:animRot>
                                    <p:animRot by="-240000">
                                      <p:cBhvr>
                                        <p:cTn id="17" dur="200" fill="hold">
                                          <p:stCondLst>
                                            <p:cond delay="600"/>
                                          </p:stCondLst>
                                        </p:cTn>
                                        <p:tgtEl>
                                          <p:spTgt spid="3">
                                            <p:txEl>
                                              <p:pRg st="0" end="0"/>
                                            </p:txEl>
                                          </p:spTgt>
                                        </p:tgtEl>
                                        <p:attrNameLst>
                                          <p:attrName>r</p:attrName>
                                        </p:attrNameLst>
                                      </p:cBhvr>
                                    </p:animRot>
                                    <p:animRot by="120000">
                                      <p:cBhvr>
                                        <p:cTn id="18" dur="200" fill="hold">
                                          <p:stCondLst>
                                            <p:cond delay="800"/>
                                          </p:stCondLst>
                                        </p:cTn>
                                        <p:tgtEl>
                                          <p:spTgt spid="3">
                                            <p:txEl>
                                              <p:pRg st="0" end="0"/>
                                            </p:txEl>
                                          </p:spTgt>
                                        </p:tgtEl>
                                        <p:attrNameLst>
                                          <p:attrName>r</p:attrName>
                                        </p:attrNameLst>
                                      </p:cBhvr>
                                    </p:animRot>
                                  </p:childTnLst>
                                </p:cTn>
                              </p:par>
                              <p:par>
                                <p:cTn id="19" presetID="32" presetClass="emph" presetSubtype="0" fill="hold" nodeType="withEffect">
                                  <p:stCondLst>
                                    <p:cond delay="0"/>
                                  </p:stCondLst>
                                  <p:childTnLst>
                                    <p:animRot by="120000">
                                      <p:cBhvr>
                                        <p:cTn id="20" dur="100" fill="hold">
                                          <p:stCondLst>
                                            <p:cond delay="0"/>
                                          </p:stCondLst>
                                        </p:cTn>
                                        <p:tgtEl>
                                          <p:spTgt spid="3">
                                            <p:txEl>
                                              <p:pRg st="1" end="1"/>
                                            </p:txEl>
                                          </p:spTgt>
                                        </p:tgtEl>
                                        <p:attrNameLst>
                                          <p:attrName>r</p:attrName>
                                        </p:attrNameLst>
                                      </p:cBhvr>
                                    </p:animRot>
                                    <p:animRot by="-240000">
                                      <p:cBhvr>
                                        <p:cTn id="21" dur="200" fill="hold">
                                          <p:stCondLst>
                                            <p:cond delay="200"/>
                                          </p:stCondLst>
                                        </p:cTn>
                                        <p:tgtEl>
                                          <p:spTgt spid="3">
                                            <p:txEl>
                                              <p:pRg st="1" end="1"/>
                                            </p:txEl>
                                          </p:spTgt>
                                        </p:tgtEl>
                                        <p:attrNameLst>
                                          <p:attrName>r</p:attrName>
                                        </p:attrNameLst>
                                      </p:cBhvr>
                                    </p:animRot>
                                    <p:animRot by="240000">
                                      <p:cBhvr>
                                        <p:cTn id="22" dur="200" fill="hold">
                                          <p:stCondLst>
                                            <p:cond delay="400"/>
                                          </p:stCondLst>
                                        </p:cTn>
                                        <p:tgtEl>
                                          <p:spTgt spid="3">
                                            <p:txEl>
                                              <p:pRg st="1" end="1"/>
                                            </p:txEl>
                                          </p:spTgt>
                                        </p:tgtEl>
                                        <p:attrNameLst>
                                          <p:attrName>r</p:attrName>
                                        </p:attrNameLst>
                                      </p:cBhvr>
                                    </p:animRot>
                                    <p:animRot by="-240000">
                                      <p:cBhvr>
                                        <p:cTn id="23" dur="200" fill="hold">
                                          <p:stCondLst>
                                            <p:cond delay="600"/>
                                          </p:stCondLst>
                                        </p:cTn>
                                        <p:tgtEl>
                                          <p:spTgt spid="3">
                                            <p:txEl>
                                              <p:pRg st="1" end="1"/>
                                            </p:txEl>
                                          </p:spTgt>
                                        </p:tgtEl>
                                        <p:attrNameLst>
                                          <p:attrName>r</p:attrName>
                                        </p:attrNameLst>
                                      </p:cBhvr>
                                    </p:animRot>
                                    <p:animRot by="120000">
                                      <p:cBhvr>
                                        <p:cTn id="24" dur="200" fill="hold">
                                          <p:stCondLst>
                                            <p:cond delay="800"/>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 xmlns:a16="http://schemas.microsoft.com/office/drawing/2014/main" id="{55EEE1ED-DCC9-45E9-940F-DF8C23DF57E5}"/>
              </a:ext>
            </a:extLst>
          </p:cNvPr>
          <p:cNvSpPr>
            <a:spLocks noGrp="1"/>
          </p:cNvSpPr>
          <p:nvPr>
            <p:ph type="title"/>
          </p:nvPr>
        </p:nvSpPr>
        <p:spPr/>
        <p:txBody>
          <a:bodyPr>
            <a:normAutofit/>
          </a:bodyPr>
          <a:lstStyle/>
          <a:p>
            <a:pPr algn="r"/>
            <a:r>
              <a:rPr lang="en-US" sz="2800" dirty="0">
                <a:latin typeface="Times New Roman" panose="02020603050405020304" pitchFamily="18" charset="0"/>
                <a:cs typeface="Times New Roman" panose="02020603050405020304" pitchFamily="18" charset="0"/>
              </a:rPr>
              <a:t>CONTINUE</a:t>
            </a:r>
          </a:p>
        </p:txBody>
      </p:sp>
      <p:sp>
        <p:nvSpPr>
          <p:cNvPr id="5" name="Text Placeholder 4">
            <a:extLst>
              <a:ext uri="{FF2B5EF4-FFF2-40B4-BE49-F238E27FC236}">
                <a16:creationId xmlns="" xmlns:a16="http://schemas.microsoft.com/office/drawing/2014/main" id="{7DC4063F-AA7B-41D8-929D-DC4F0EBB4FAA}"/>
              </a:ext>
            </a:extLst>
          </p:cNvPr>
          <p:cNvSpPr>
            <a:spLocks noGrp="1"/>
          </p:cNvSpPr>
          <p:nvPr>
            <p:ph type="body" idx="1"/>
          </p:nvPr>
        </p:nvSpPr>
        <p:spPr/>
        <p:txBody>
          <a:bodyPr>
            <a:normAutofit/>
          </a:bodyPr>
          <a:lstStyle/>
          <a:p>
            <a:r>
              <a:rPr lang="en-US" b="1" dirty="0">
                <a:latin typeface="Times New Roman" panose="02020603050405020304" pitchFamily="18" charset="0"/>
                <a:cs typeface="Times New Roman" panose="02020603050405020304" pitchFamily="18" charset="0"/>
              </a:rPr>
              <a:t>STEEP ANGLE OF ATTACK</a:t>
            </a:r>
          </a:p>
        </p:txBody>
      </p:sp>
      <p:sp>
        <p:nvSpPr>
          <p:cNvPr id="7" name="Text Placeholder 6">
            <a:extLst>
              <a:ext uri="{FF2B5EF4-FFF2-40B4-BE49-F238E27FC236}">
                <a16:creationId xmlns="" xmlns:a16="http://schemas.microsoft.com/office/drawing/2014/main" id="{CE7F5BB0-B133-43D1-B12B-6CEC79E0863F}"/>
              </a:ext>
            </a:extLst>
          </p:cNvPr>
          <p:cNvSpPr>
            <a:spLocks noGrp="1"/>
          </p:cNvSpPr>
          <p:nvPr>
            <p:ph type="body" sz="half" idx="3"/>
          </p:nvPr>
        </p:nvSpPr>
        <p:spPr>
          <a:xfrm>
            <a:off x="6007796" y="1748739"/>
            <a:ext cx="4646603" cy="823912"/>
          </a:xfrm>
        </p:spPr>
        <p:txBody>
          <a:bodyPr/>
          <a:lstStyle/>
          <a:p>
            <a:r>
              <a:rPr lang="en-US" b="1" dirty="0">
                <a:latin typeface="Times New Roman" panose="02020603050405020304" pitchFamily="18" charset="0"/>
                <a:cs typeface="Times New Roman" panose="02020603050405020304" pitchFamily="18" charset="0"/>
              </a:rPr>
              <a:t>STEEP ANGLE OF ATTACK WITH ALULA </a:t>
            </a:r>
          </a:p>
        </p:txBody>
      </p:sp>
      <p:pic>
        <p:nvPicPr>
          <p:cNvPr id="9" name="Content Placeholder 8">
            <a:extLst>
              <a:ext uri="{FF2B5EF4-FFF2-40B4-BE49-F238E27FC236}">
                <a16:creationId xmlns="" xmlns:a16="http://schemas.microsoft.com/office/drawing/2014/main" id="{3BD0F3A6-8FA5-4905-86C4-9E604DBC1C28}"/>
              </a:ext>
            </a:extLst>
          </p:cNvPr>
          <p:cNvPicPr>
            <a:picLocks noGrp="1" noChangeAspect="1"/>
          </p:cNvPicPr>
          <p:nvPr>
            <p:ph sz="quarter" idx="2"/>
          </p:nvPr>
        </p:nvPicPr>
        <p:blipFill>
          <a:blip r:embed="rId2"/>
          <a:stretch>
            <a:fillRect/>
          </a:stretch>
        </p:blipFill>
        <p:spPr>
          <a:xfrm>
            <a:off x="609600" y="2706135"/>
            <a:ext cx="4694238" cy="2125180"/>
          </a:xfrm>
          <a:prstGeom prst="rect">
            <a:avLst/>
          </a:prstGeom>
        </p:spPr>
      </p:pic>
      <p:pic>
        <p:nvPicPr>
          <p:cNvPr id="10" name="Content Placeholder 9">
            <a:extLst>
              <a:ext uri="{FF2B5EF4-FFF2-40B4-BE49-F238E27FC236}">
                <a16:creationId xmlns="" xmlns:a16="http://schemas.microsoft.com/office/drawing/2014/main" id="{36F9E2E2-1BFA-4EF1-9192-D1FC1B566F6D}"/>
              </a:ext>
            </a:extLst>
          </p:cNvPr>
          <p:cNvPicPr>
            <a:picLocks noGrp="1" noChangeAspect="1"/>
          </p:cNvPicPr>
          <p:nvPr>
            <p:ph sz="quarter" idx="4"/>
          </p:nvPr>
        </p:nvPicPr>
        <p:blipFill>
          <a:blip r:embed="rId3"/>
          <a:stretch>
            <a:fillRect/>
          </a:stretch>
        </p:blipFill>
        <p:spPr>
          <a:xfrm>
            <a:off x="5572125" y="2677810"/>
            <a:ext cx="4694238" cy="2181829"/>
          </a:xfrm>
          <a:prstGeom prst="rect">
            <a:avLst/>
          </a:prstGeom>
        </p:spPr>
      </p:pic>
    </p:spTree>
    <p:extLst>
      <p:ext uri="{BB962C8B-B14F-4D97-AF65-F5344CB8AC3E}">
        <p14:creationId xmlns:p14="http://schemas.microsoft.com/office/powerpoint/2010/main" val="2710618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p:cTn id="14" dur="500" fill="hold"/>
                                        <p:tgtEl>
                                          <p:spTgt spid="7">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7">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7">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 xmlns:a16="http://schemas.microsoft.com/office/drawing/2014/main" id="{746F45D8-C845-4AA3-A996-D52E94532CDB}"/>
              </a:ext>
            </a:extLst>
          </p:cNvPr>
          <p:cNvSpPr>
            <a:spLocks noGrp="1"/>
          </p:cNvSpPr>
          <p:nvPr>
            <p:ph type="title"/>
          </p:nvPr>
        </p:nvSpPr>
        <p:spPr>
          <a:xfrm>
            <a:off x="1141415" y="0"/>
            <a:ext cx="9905999" cy="1478570"/>
          </a:xfrm>
        </p:spPr>
        <p:txBody>
          <a:bodyPr>
            <a:normAutofit/>
          </a:bodyPr>
          <a:lstStyle/>
          <a:p>
            <a:r>
              <a:rPr lang="en-US" sz="4000" b="1" cap="none" dirty="0">
                <a:latin typeface="Times New Roman" panose="02020603050405020304" pitchFamily="18" charset="0"/>
                <a:cs typeface="Times New Roman" panose="02020603050405020304" pitchFamily="18" charset="0"/>
              </a:rPr>
              <a:t>Profile power and Induced power</a:t>
            </a:r>
          </a:p>
        </p:txBody>
      </p:sp>
      <p:sp>
        <p:nvSpPr>
          <p:cNvPr id="8" name="Content Placeholder 7">
            <a:extLst>
              <a:ext uri="{FF2B5EF4-FFF2-40B4-BE49-F238E27FC236}">
                <a16:creationId xmlns="" xmlns:a16="http://schemas.microsoft.com/office/drawing/2014/main" id="{7E235CB5-FE31-471A-8CB1-885009E59FDB}"/>
              </a:ext>
            </a:extLst>
          </p:cNvPr>
          <p:cNvSpPr>
            <a:spLocks noGrp="1"/>
          </p:cNvSpPr>
          <p:nvPr>
            <p:ph idx="1"/>
          </p:nvPr>
        </p:nvSpPr>
        <p:spPr>
          <a:xfrm>
            <a:off x="753291" y="1230593"/>
            <a:ext cx="9652000" cy="4846320"/>
          </a:xfrm>
        </p:spPr>
        <p:txBody>
          <a:bodyPr>
            <a:noAutofit/>
          </a:bodyPr>
          <a:lstStyle/>
          <a:p>
            <a:pPr>
              <a:buNone/>
            </a:pPr>
            <a:endParaRPr lang="en-US" sz="2800" b="1" dirty="0" smtClean="0">
              <a:latin typeface="Times New Roman" pitchFamily="18" charset="0"/>
              <a:cs typeface="Times New Roman" pitchFamily="18" charset="0"/>
            </a:endParaRPr>
          </a:p>
          <a:p>
            <a:r>
              <a:rPr lang="en-US" sz="3600" b="1" dirty="0" smtClean="0">
                <a:latin typeface="Times New Roman" pitchFamily="18" charset="0"/>
                <a:cs typeface="Times New Roman" pitchFamily="18" charset="0"/>
              </a:rPr>
              <a:t>Two </a:t>
            </a:r>
            <a:r>
              <a:rPr lang="en-US" sz="3600" b="1" dirty="0">
                <a:latin typeface="Times New Roman" pitchFamily="18" charset="0"/>
                <a:cs typeface="Times New Roman" pitchFamily="18" charset="0"/>
              </a:rPr>
              <a:t>components of the </a:t>
            </a:r>
            <a:r>
              <a:rPr lang="en-US" sz="3600" b="1" dirty="0" smtClean="0">
                <a:latin typeface="Times New Roman" pitchFamily="18" charset="0"/>
                <a:cs typeface="Times New Roman" pitchFamily="18" charset="0"/>
              </a:rPr>
              <a:t>thrust and lift </a:t>
            </a:r>
            <a:r>
              <a:rPr lang="en-US" sz="3600" b="1" dirty="0">
                <a:latin typeface="Times New Roman" pitchFamily="18" charset="0"/>
                <a:cs typeface="Times New Roman" pitchFamily="18" charset="0"/>
              </a:rPr>
              <a:t>that work against profile drag and induced drag:</a:t>
            </a:r>
          </a:p>
          <a:p>
            <a:pPr lvl="1">
              <a:buFont typeface="Wingdings" panose="05000000000000000000" pitchFamily="2" charset="2"/>
              <a:buChar char="v"/>
            </a:pPr>
            <a:r>
              <a:rPr lang="en-US" sz="3600" b="1" dirty="0">
                <a:solidFill>
                  <a:schemeClr val="tx2"/>
                </a:solidFill>
                <a:latin typeface="Times New Roman" pitchFamily="18" charset="0"/>
                <a:cs typeface="Times New Roman" pitchFamily="18" charset="0"/>
              </a:rPr>
              <a:t>Profile </a:t>
            </a:r>
            <a:r>
              <a:rPr lang="en-US" sz="3600" b="1" dirty="0" smtClean="0">
                <a:solidFill>
                  <a:schemeClr val="tx2"/>
                </a:solidFill>
                <a:latin typeface="Times New Roman" pitchFamily="18" charset="0"/>
                <a:cs typeface="Times New Roman" pitchFamily="18" charset="0"/>
              </a:rPr>
              <a:t>power: </a:t>
            </a:r>
            <a:r>
              <a:rPr lang="en-US" sz="3600" b="1" dirty="0" smtClean="0">
                <a:solidFill>
                  <a:schemeClr val="tx1"/>
                </a:solidFill>
                <a:latin typeface="Times New Roman" pitchFamily="18" charset="0"/>
                <a:cs typeface="Times New Roman" pitchFamily="18" charset="0"/>
              </a:rPr>
              <a:t>The power required overcoming the air friction drag of the airfoil.</a:t>
            </a:r>
            <a:endParaRPr lang="en-US" sz="3600" b="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88500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8">
                                            <p:txEl>
                                              <p:pRg st="1" end="1"/>
                                            </p:txEl>
                                          </p:spTgt>
                                        </p:tgtEl>
                                      </p:cBhvr>
                                      <p:by x="150000" y="150000"/>
                                    </p:animScale>
                                  </p:childTnLst>
                                </p:cTn>
                              </p:par>
                              <p:par>
                                <p:cTn id="7" presetID="6" presetClass="emph" presetSubtype="0" fill="hold" nodeType="withEffect">
                                  <p:stCondLst>
                                    <p:cond delay="0"/>
                                  </p:stCondLst>
                                  <p:childTnLst>
                                    <p:animScale>
                                      <p:cBhvr>
                                        <p:cTn id="8" dur="2000" fill="hold"/>
                                        <p:tgtEl>
                                          <p:spTgt spid="8">
                                            <p:txEl>
                                              <p:pRg st="2" end="2"/>
                                            </p:txEl>
                                          </p:spTgt>
                                        </p:tgtEl>
                                      </p:cBhvr>
                                      <p:by x="150000" y="150000"/>
                                    </p:animScale>
                                  </p:childTnLst>
                                </p:cTn>
                              </p:par>
                            </p:childTnLst>
                          </p:cTn>
                        </p:par>
                      </p:childTnLst>
                    </p:cTn>
                  </p:par>
                  <p:par>
                    <p:cTn id="9" fill="hold">
                      <p:stCondLst>
                        <p:cond delay="indefinite"/>
                      </p:stCondLst>
                      <p:childTnLst>
                        <p:par>
                          <p:cTn id="10" fill="hold">
                            <p:stCondLst>
                              <p:cond delay="0"/>
                            </p:stCondLst>
                            <p:childTnLst>
                              <p:par>
                                <p:cTn id="11" presetID="6" presetClass="emph" presetSubtype="0" fill="hold" grpId="0" nodeType="clickEffect">
                                  <p:stCondLst>
                                    <p:cond delay="0"/>
                                  </p:stCondLst>
                                  <p:childTnLst>
                                    <p:animScale>
                                      <p:cBhvr>
                                        <p:cTn id="12"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2662" y="1338943"/>
            <a:ext cx="9652000" cy="1143000"/>
          </a:xfrm>
        </p:spPr>
        <p:txBody>
          <a:bodyPr>
            <a:noAutofit/>
          </a:bodyPr>
          <a:lstStyle/>
          <a:p>
            <a:pPr lvl="1" algn="l" rtl="0">
              <a:spcBef>
                <a:spcPct val="0"/>
              </a:spcBef>
            </a:pPr>
            <a:r>
              <a:rPr lang="en-US" sz="4400" b="1" dirty="0" smtClean="0"/>
              <a:t>  </a:t>
            </a:r>
            <a:r>
              <a:rPr lang="en-US" sz="4400" b="1" dirty="0" smtClean="0">
                <a:solidFill>
                  <a:schemeClr val="tx2"/>
                </a:solidFill>
                <a:latin typeface="Times New Roman" pitchFamily="18" charset="0"/>
                <a:cs typeface="Times New Roman" pitchFamily="18" charset="0"/>
              </a:rPr>
              <a:t>Induced power:</a:t>
            </a:r>
            <a:br>
              <a:rPr lang="en-US" sz="4400" b="1" dirty="0" smtClean="0">
                <a:solidFill>
                  <a:schemeClr val="tx2"/>
                </a:solidFill>
                <a:latin typeface="Times New Roman" pitchFamily="18" charset="0"/>
                <a:cs typeface="Times New Roman" pitchFamily="18" charset="0"/>
              </a:rPr>
            </a:br>
            <a:endParaRPr lang="en-US" sz="4400" b="1" dirty="0"/>
          </a:p>
        </p:txBody>
      </p:sp>
      <p:sp>
        <p:nvSpPr>
          <p:cNvPr id="3" name="Content Placeholder 2"/>
          <p:cNvSpPr>
            <a:spLocks noGrp="1"/>
          </p:cNvSpPr>
          <p:nvPr>
            <p:ph idx="1"/>
          </p:nvPr>
        </p:nvSpPr>
        <p:spPr/>
        <p:txBody>
          <a:bodyPr>
            <a:normAutofit/>
          </a:bodyPr>
          <a:lstStyle/>
          <a:p>
            <a:pPr>
              <a:buNone/>
            </a:pPr>
            <a:endParaRPr lang="en-US" sz="3600" b="1" dirty="0" smtClean="0">
              <a:latin typeface="Times New Roman" pitchFamily="18" charset="0"/>
              <a:cs typeface="Times New Roman" pitchFamily="18" charset="0"/>
            </a:endParaRPr>
          </a:p>
          <a:p>
            <a:pPr marL="274320" lvl="1" indent="-274320">
              <a:spcBef>
                <a:spcPts val="600"/>
              </a:spcBef>
              <a:buClr>
                <a:schemeClr val="tx2"/>
              </a:buClr>
              <a:buSzPct val="73000"/>
              <a:buFont typeface="Wingdings 2"/>
              <a:buChar char=""/>
            </a:pPr>
            <a:r>
              <a:rPr lang="en-US" sz="3600" b="1" dirty="0" smtClean="0">
                <a:solidFill>
                  <a:schemeClr val="tx1"/>
                </a:solidFill>
                <a:latin typeface="Times New Roman" pitchFamily="18" charset="0"/>
                <a:cs typeface="Times New Roman" pitchFamily="18" charset="0"/>
              </a:rPr>
              <a:t>Induced power is the power required to maintain enough lift to overcome the force of gravity.</a:t>
            </a:r>
            <a:endParaRPr lang="en-US" sz="3600" b="1" dirty="0" smtClean="0">
              <a:latin typeface="Times New Roman" pitchFamily="18" charset="0"/>
              <a:cs typeface="Times New Roman" pitchFamily="18" charset="0"/>
            </a:endParaRPr>
          </a:p>
          <a:p>
            <a:r>
              <a:rPr lang="en-US" sz="3600" b="1" dirty="0" smtClean="0">
                <a:latin typeface="Times New Roman" pitchFamily="18" charset="0"/>
                <a:cs typeface="Times New Roman" pitchFamily="18" charset="0"/>
              </a:rPr>
              <a:t>This is a parabolic relation between flight power and flight speed.</a:t>
            </a:r>
          </a:p>
          <a:p>
            <a:r>
              <a:rPr lang="en-US" sz="3600" b="1" dirty="0" smtClean="0">
                <a:latin typeface="Times New Roman" pitchFamily="18" charset="0"/>
                <a:cs typeface="Times New Roman" pitchFamily="18" charset="0"/>
              </a:rPr>
              <a:t>When induced power decreases profile power increases. </a:t>
            </a:r>
          </a:p>
          <a:p>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80CE316A-6B58-47E9-9664-5A15B77C704E}"/>
              </a:ext>
            </a:extLst>
          </p:cNvPr>
          <p:cNvSpPr>
            <a:spLocks noGrp="1"/>
          </p:cNvSpPr>
          <p:nvPr>
            <p:ph type="title"/>
          </p:nvPr>
        </p:nvSpPr>
        <p:spPr>
          <a:xfrm>
            <a:off x="544285" y="829492"/>
            <a:ext cx="9652000" cy="1143000"/>
          </a:xfrm>
        </p:spPr>
        <p:txBody>
          <a:bodyPr>
            <a:normAutofit fontScale="90000"/>
          </a:bodyPr>
          <a:lstStyle/>
          <a:p>
            <a:r>
              <a:rPr lang="en-US" sz="4400" b="1" dirty="0">
                <a:latin typeface="Times New Roman" panose="02020603050405020304" pitchFamily="18" charset="0"/>
                <a:cs typeface="Times New Roman" panose="02020603050405020304" pitchFamily="18" charset="0"/>
              </a:rPr>
              <a:t>E</a:t>
            </a:r>
            <a:r>
              <a:rPr lang="en-US" sz="4400" b="1" cap="none" dirty="0">
                <a:latin typeface="Times New Roman" panose="02020603050405020304" pitchFamily="18" charset="0"/>
                <a:cs typeface="Times New Roman" panose="02020603050405020304" pitchFamily="18" charset="0"/>
              </a:rPr>
              <a:t>nergy Cost of Flying</a:t>
            </a:r>
            <a:r>
              <a:rPr lang="en-US" dirty="0"/>
              <a:t/>
            </a:r>
            <a:br>
              <a:rPr lang="en-US" dirty="0"/>
            </a:br>
            <a:endParaRPr lang="en-US" dirty="0"/>
          </a:p>
        </p:txBody>
      </p:sp>
      <p:sp>
        <p:nvSpPr>
          <p:cNvPr id="3" name="Content Placeholder 2">
            <a:extLst>
              <a:ext uri="{FF2B5EF4-FFF2-40B4-BE49-F238E27FC236}">
                <a16:creationId xmlns="" xmlns:a16="http://schemas.microsoft.com/office/drawing/2014/main" id="{35F59F89-A356-486D-96AA-57C08A13AEA9}"/>
              </a:ext>
            </a:extLst>
          </p:cNvPr>
          <p:cNvSpPr>
            <a:spLocks noGrp="1"/>
          </p:cNvSpPr>
          <p:nvPr>
            <p:ph idx="1"/>
          </p:nvPr>
        </p:nvSpPr>
        <p:spPr>
          <a:xfrm>
            <a:off x="209007" y="1201783"/>
            <a:ext cx="10472648" cy="5342708"/>
          </a:xfrm>
        </p:spPr>
        <p:txBody>
          <a:bodyPr>
            <a:noAutofit/>
          </a:bodyPr>
          <a:lstStyle/>
          <a:p>
            <a:endParaRPr lang="en-US" sz="3600" b="1" dirty="0" smtClean="0">
              <a:latin typeface="Times New Roman" pitchFamily="18" charset="0"/>
              <a:cs typeface="Times New Roman" pitchFamily="18" charset="0"/>
            </a:endParaRPr>
          </a:p>
          <a:p>
            <a:r>
              <a:rPr lang="en-US" sz="3600" b="1" dirty="0" smtClean="0">
                <a:latin typeface="Times New Roman" pitchFamily="18" charset="0"/>
                <a:cs typeface="Times New Roman" pitchFamily="18" charset="0"/>
              </a:rPr>
              <a:t>Energy </a:t>
            </a:r>
            <a:r>
              <a:rPr lang="en-US" sz="3600" b="1" dirty="0">
                <a:latin typeface="Times New Roman" pitchFamily="18" charset="0"/>
                <a:cs typeface="Times New Roman" pitchFamily="18" charset="0"/>
              </a:rPr>
              <a:t>cost of flying is least at intermediate speed and greater at low and high speed. </a:t>
            </a:r>
          </a:p>
          <a:p>
            <a:r>
              <a:rPr lang="en-US" sz="3600" b="1" dirty="0">
                <a:latin typeface="Times New Roman" pitchFamily="18" charset="0"/>
                <a:cs typeface="Times New Roman" pitchFamily="18" charset="0"/>
              </a:rPr>
              <a:t>Hovering at one place with no airspeed is an energetically expensive mode of flight. </a:t>
            </a:r>
          </a:p>
          <a:p>
            <a:r>
              <a:rPr lang="en-US" sz="3600" b="1" dirty="0" smtClean="0">
                <a:latin typeface="Times New Roman" pitchFamily="18" charset="0"/>
                <a:cs typeface="Times New Roman" pitchFamily="18" charset="0"/>
              </a:rPr>
              <a:t>Flying </a:t>
            </a:r>
            <a:r>
              <a:rPr lang="en-US" sz="3600" b="1" dirty="0">
                <a:latin typeface="Times New Roman" pitchFamily="18" charset="0"/>
                <a:cs typeface="Times New Roman" pitchFamily="18" charset="0"/>
              </a:rPr>
              <a:t>very fast is also expensive. </a:t>
            </a:r>
            <a:endParaRPr lang="en-US" sz="3600" b="1" dirty="0" smtClean="0">
              <a:latin typeface="Times New Roman" pitchFamily="18" charset="0"/>
              <a:cs typeface="Times New Roman" pitchFamily="18" charset="0"/>
            </a:endParaRPr>
          </a:p>
          <a:p>
            <a:endParaRPr lang="en-US" sz="2800" b="1" dirty="0">
              <a:latin typeface="Times New Roman" pitchFamily="18" charset="0"/>
              <a:cs typeface="Times New Roman" pitchFamily="18" charset="0"/>
            </a:endParaRPr>
          </a:p>
        </p:txBody>
      </p:sp>
      <p:pic>
        <p:nvPicPr>
          <p:cNvPr id="4" name="Picture 3" descr="original.png"/>
          <p:cNvPicPr>
            <a:picLocks noChangeAspect="1"/>
          </p:cNvPicPr>
          <p:nvPr/>
        </p:nvPicPr>
        <p:blipFill>
          <a:blip r:embed="rId2"/>
          <a:stretch>
            <a:fillRect/>
          </a:stretch>
        </p:blipFill>
        <p:spPr>
          <a:xfrm flipH="1">
            <a:off x="6714309" y="-272654"/>
            <a:ext cx="5840373" cy="7182906"/>
          </a:xfrm>
          <a:prstGeom prst="rect">
            <a:avLst/>
          </a:prstGeom>
        </p:spPr>
      </p:pic>
    </p:spTree>
    <p:extLst>
      <p:ext uri="{BB962C8B-B14F-4D97-AF65-F5344CB8AC3E}">
        <p14:creationId xmlns:p14="http://schemas.microsoft.com/office/powerpoint/2010/main" val="2470211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a:xfrm>
            <a:off x="609599" y="1463040"/>
            <a:ext cx="9892937" cy="4992696"/>
          </a:xfrm>
        </p:spPr>
        <p:txBody>
          <a:bodyPr>
            <a:normAutofit fontScale="92500"/>
          </a:bodyPr>
          <a:lstStyle/>
          <a:p>
            <a:r>
              <a:rPr lang="en-US" sz="3600" b="1" dirty="0" smtClean="0">
                <a:latin typeface="Times New Roman" pitchFamily="18" charset="0"/>
                <a:cs typeface="Times New Roman" pitchFamily="18" charset="0"/>
              </a:rPr>
              <a:t>Birds  tend  to  fly at their  minimum  power   speeds  (30-60 kilometers per  hour),   which   minimize  the  rate  of  fuel  use  and  maximize  the  time airborne .</a:t>
            </a:r>
          </a:p>
          <a:p>
            <a:r>
              <a:rPr lang="en-US" sz="3600" b="1" dirty="0" smtClean="0">
                <a:latin typeface="Times New Roman" pitchFamily="18" charset="0"/>
                <a:cs typeface="Times New Roman" pitchFamily="18" charset="0"/>
              </a:rPr>
              <a:t> Migrating  Common Swifts  travel   at  about   40  Km/h    close  to  their  predicted maximum  range   velocity.  </a:t>
            </a:r>
          </a:p>
          <a:p>
            <a:r>
              <a:rPr lang="en-US" sz="3600" b="1" dirty="0" smtClean="0">
                <a:latin typeface="Times New Roman" pitchFamily="18" charset="0"/>
                <a:cs typeface="Times New Roman" pitchFamily="18" charset="0"/>
              </a:rPr>
              <a:t>  while   feeding,   Common  Swifts cruise  slowly  at only  23 Km/h  close to their  predicted  minimum  power   speed.</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F6BB6D9-CDA5-428F-82B1-7E46684CD3CB}"/>
              </a:ext>
            </a:extLst>
          </p:cNvPr>
          <p:cNvSpPr>
            <a:spLocks noGrp="1"/>
          </p:cNvSpPr>
          <p:nvPr>
            <p:ph type="title"/>
          </p:nvPr>
        </p:nvSpPr>
        <p:spPr/>
        <p:txBody>
          <a:bodyPr>
            <a:normAutofit/>
          </a:bodyPr>
          <a:lstStyle/>
          <a:p>
            <a:pPr algn="r"/>
            <a:r>
              <a:rPr lang="en-US" sz="4400" b="1" cap="none" dirty="0">
                <a:latin typeface="Times New Roman" panose="02020603050405020304" pitchFamily="18" charset="0"/>
                <a:cs typeface="Times New Roman" panose="02020603050405020304" pitchFamily="18" charset="0"/>
              </a:rPr>
              <a:t>KINDS OF FLIGHT </a:t>
            </a:r>
          </a:p>
        </p:txBody>
      </p:sp>
      <p:sp>
        <p:nvSpPr>
          <p:cNvPr id="3" name="Content Placeholder 2">
            <a:extLst>
              <a:ext uri="{FF2B5EF4-FFF2-40B4-BE49-F238E27FC236}">
                <a16:creationId xmlns="" xmlns:a16="http://schemas.microsoft.com/office/drawing/2014/main" id="{CBAEDFCA-7127-4D75-B8F4-5B1C6650ACE6}"/>
              </a:ext>
            </a:extLst>
          </p:cNvPr>
          <p:cNvSpPr>
            <a:spLocks noGrp="1"/>
          </p:cNvSpPr>
          <p:nvPr>
            <p:ph idx="1"/>
          </p:nvPr>
        </p:nvSpPr>
        <p:spPr/>
        <p:txBody>
          <a:bodyPr>
            <a:noAutofit/>
          </a:bodyPr>
          <a:lstStyle/>
          <a:p>
            <a:pPr algn="just"/>
            <a:r>
              <a:rPr lang="en-US" sz="3600" b="1" dirty="0">
                <a:latin typeface="Times New Roman" pitchFamily="18" charset="0"/>
                <a:cs typeface="Times New Roman" pitchFamily="18" charset="0"/>
              </a:rPr>
              <a:t>Birds have specialized mode of flight and simple aerodynamic models. </a:t>
            </a:r>
          </a:p>
          <a:p>
            <a:pPr algn="just"/>
            <a:r>
              <a:rPr lang="en-US" sz="3600" b="1" dirty="0">
                <a:latin typeface="Times New Roman" pitchFamily="18" charset="0"/>
                <a:cs typeface="Times New Roman" pitchFamily="18" charset="0"/>
              </a:rPr>
              <a:t>Small birds use varied form of flapping flight to reduce profile drag and power cost. </a:t>
            </a:r>
          </a:p>
          <a:p>
            <a:pPr algn="just"/>
            <a:r>
              <a:rPr lang="en-US" sz="3600" b="1" dirty="0">
                <a:latin typeface="Times New Roman" pitchFamily="18" charset="0"/>
                <a:cs typeface="Times New Roman" pitchFamily="18" charset="0"/>
              </a:rPr>
              <a:t>Forms of flight: </a:t>
            </a:r>
          </a:p>
          <a:p>
            <a:pPr lvl="1" algn="just">
              <a:buFont typeface="Wingdings" panose="05000000000000000000" pitchFamily="2" charset="2"/>
              <a:buChar char="v"/>
            </a:pPr>
            <a:r>
              <a:rPr lang="en-US" sz="3600" b="1" dirty="0">
                <a:solidFill>
                  <a:schemeClr val="tx1"/>
                </a:solidFill>
                <a:latin typeface="Times New Roman" pitchFamily="18" charset="0"/>
                <a:cs typeface="Times New Roman" pitchFamily="18" charset="0"/>
              </a:rPr>
              <a:t>Soaring/Gliding flight</a:t>
            </a:r>
          </a:p>
          <a:p>
            <a:pPr lvl="1" algn="just">
              <a:buFont typeface="Wingdings" panose="05000000000000000000" pitchFamily="2" charset="2"/>
              <a:buChar char="v"/>
            </a:pPr>
            <a:r>
              <a:rPr lang="en-US" sz="3600" b="1" dirty="0">
                <a:solidFill>
                  <a:schemeClr val="tx1"/>
                </a:solidFill>
                <a:latin typeface="Times New Roman" pitchFamily="18" charset="0"/>
                <a:cs typeface="Times New Roman" pitchFamily="18" charset="0"/>
              </a:rPr>
              <a:t>Flapping flight </a:t>
            </a:r>
          </a:p>
          <a:p>
            <a:pPr lvl="1" algn="just">
              <a:buFont typeface="Wingdings" panose="05000000000000000000" pitchFamily="2" charset="2"/>
              <a:buChar char="v"/>
            </a:pPr>
            <a:r>
              <a:rPr lang="en-US" sz="3600" b="1" dirty="0" smtClean="0">
                <a:solidFill>
                  <a:schemeClr val="tx1"/>
                </a:solidFill>
                <a:latin typeface="Times New Roman" pitchFamily="18" charset="0"/>
                <a:cs typeface="Times New Roman" pitchFamily="18" charset="0"/>
              </a:rPr>
              <a:t>Intermittent </a:t>
            </a:r>
            <a:r>
              <a:rPr lang="en-US" sz="3600" b="1" dirty="0">
                <a:solidFill>
                  <a:schemeClr val="tx1"/>
                </a:solidFill>
                <a:latin typeface="Times New Roman" pitchFamily="18" charset="0"/>
                <a:cs typeface="Times New Roman" pitchFamily="18" charset="0"/>
              </a:rPr>
              <a:t>flight</a:t>
            </a:r>
          </a:p>
        </p:txBody>
      </p:sp>
    </p:spTree>
    <p:extLst>
      <p:ext uri="{BB962C8B-B14F-4D97-AF65-F5344CB8AC3E}">
        <p14:creationId xmlns:p14="http://schemas.microsoft.com/office/powerpoint/2010/main" val="1799160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par>
                                <p:cTn id="13" presetID="14"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5" dur="500"/>
                                        <p:tgtEl>
                                          <p:spTgt spid="3">
                                            <p:txEl>
                                              <p:pRg st="2" end="2"/>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randombar(horizontal)">
                                      <p:cBhvr>
                                        <p:cTn id="18" dur="500"/>
                                        <p:tgtEl>
                                          <p:spTgt spid="3">
                                            <p:txEl>
                                              <p:pRg st="3" end="3"/>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1" dur="500"/>
                                        <p:tgtEl>
                                          <p:spTgt spid="3">
                                            <p:txEl>
                                              <p:pRg st="4" end="4"/>
                                            </p:txEl>
                                          </p:spTgt>
                                        </p:tgtEl>
                                      </p:cBhvr>
                                    </p:animEffect>
                                  </p:childTnLst>
                                </p:cTn>
                              </p:par>
                              <p:par>
                                <p:cTn id="22" presetID="14" presetClass="entr" presetSubtype="10" fill="hold" nodeType="with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FAD8592-ED43-4BA9-954C-596ED910FA48}"/>
              </a:ext>
            </a:extLst>
          </p:cNvPr>
          <p:cNvSpPr>
            <a:spLocks noGrp="1"/>
          </p:cNvSpPr>
          <p:nvPr>
            <p:ph type="title"/>
          </p:nvPr>
        </p:nvSpPr>
        <p:spPr/>
        <p:txBody>
          <a:bodyPr>
            <a:normAutofit/>
          </a:bodyPr>
          <a:lstStyle/>
          <a:p>
            <a:r>
              <a:rPr lang="en-US" sz="4000" b="1" dirty="0">
                <a:latin typeface="Times New Roman" panose="02020603050405020304" pitchFamily="18" charset="0"/>
                <a:cs typeface="Times New Roman" panose="02020603050405020304" pitchFamily="18" charset="0"/>
              </a:rPr>
              <a:t>Soaring flight</a:t>
            </a:r>
          </a:p>
        </p:txBody>
      </p:sp>
      <p:sp>
        <p:nvSpPr>
          <p:cNvPr id="3" name="Content Placeholder 2">
            <a:extLst>
              <a:ext uri="{FF2B5EF4-FFF2-40B4-BE49-F238E27FC236}">
                <a16:creationId xmlns="" xmlns:a16="http://schemas.microsoft.com/office/drawing/2014/main" id="{77500159-332D-404B-9269-23CB16821987}"/>
              </a:ext>
            </a:extLst>
          </p:cNvPr>
          <p:cNvSpPr>
            <a:spLocks noGrp="1"/>
          </p:cNvSpPr>
          <p:nvPr>
            <p:ph idx="1"/>
          </p:nvPr>
        </p:nvSpPr>
        <p:spPr/>
        <p:txBody>
          <a:bodyPr>
            <a:normAutofit/>
          </a:bodyPr>
          <a:lstStyle/>
          <a:p>
            <a:pPr algn="just"/>
            <a:r>
              <a:rPr lang="en-US" sz="3600" b="1" dirty="0">
                <a:latin typeface="Times New Roman" panose="02020603050405020304" pitchFamily="18" charset="0"/>
                <a:cs typeface="Times New Roman" panose="02020603050405020304" pitchFamily="18" charset="0"/>
              </a:rPr>
              <a:t>The force of weight, lift and drag work in the simple form of flight. </a:t>
            </a:r>
          </a:p>
          <a:p>
            <a:pPr algn="just"/>
            <a:r>
              <a:rPr lang="en-US" sz="3600" b="1" dirty="0">
                <a:latin typeface="Times New Roman" panose="02020603050405020304" pitchFamily="18" charset="0"/>
                <a:cs typeface="Times New Roman" panose="02020603050405020304" pitchFamily="18" charset="0"/>
              </a:rPr>
              <a:t>Vultures show the soaring type of flight. </a:t>
            </a:r>
          </a:p>
          <a:p>
            <a:pPr algn="just"/>
            <a:r>
              <a:rPr lang="en-US" sz="3600" b="1" dirty="0">
                <a:latin typeface="Times New Roman" panose="02020603050405020304" pitchFamily="18" charset="0"/>
                <a:cs typeface="Times New Roman" panose="02020603050405020304" pitchFamily="18" charset="0"/>
              </a:rPr>
              <a:t>“</a:t>
            </a:r>
            <a:r>
              <a:rPr lang="en-US" sz="3600" b="1" dirty="0">
                <a:solidFill>
                  <a:schemeClr val="tx2"/>
                </a:solidFill>
                <a:latin typeface="Times New Roman" panose="02020603050405020304" pitchFamily="18" charset="0"/>
                <a:cs typeface="Times New Roman" panose="02020603050405020304" pitchFamily="18" charset="0"/>
              </a:rPr>
              <a:t>Sink</a:t>
            </a:r>
            <a:r>
              <a:rPr lang="en-US" sz="3600" b="1" dirty="0">
                <a:latin typeface="Times New Roman" panose="02020603050405020304" pitchFamily="18" charset="0"/>
                <a:cs typeface="Times New Roman" panose="02020603050405020304" pitchFamily="18" charset="0"/>
              </a:rPr>
              <a:t>”: gradually loses altitude in still air because of drag. </a:t>
            </a:r>
          </a:p>
          <a:p>
            <a:pPr algn="just"/>
            <a:r>
              <a:rPr lang="en-US" sz="3600" b="1" dirty="0">
                <a:latin typeface="Times New Roman" panose="02020603050405020304" pitchFamily="18" charset="0"/>
                <a:cs typeface="Times New Roman" panose="02020603050405020304" pitchFamily="18" charset="0"/>
              </a:rPr>
              <a:t>Sink rate is lowest when drag is lowest. </a:t>
            </a:r>
          </a:p>
        </p:txBody>
      </p:sp>
    </p:spTree>
    <p:extLst>
      <p:ext uri="{BB962C8B-B14F-4D97-AF65-F5344CB8AC3E}">
        <p14:creationId xmlns:p14="http://schemas.microsoft.com/office/powerpoint/2010/main" val="18177401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flight-soaring-diagram.jpg"/>
          <p:cNvPicPr>
            <a:picLocks noGrp="1" noChangeAspect="1"/>
          </p:cNvPicPr>
          <p:nvPr>
            <p:ph idx="1"/>
          </p:nvPr>
        </p:nvPicPr>
        <p:blipFill>
          <a:blip r:embed="rId2"/>
          <a:stretch>
            <a:fillRect/>
          </a:stretch>
        </p:blipFill>
        <p:spPr>
          <a:xfrm>
            <a:off x="392308" y="102645"/>
            <a:ext cx="11416517" cy="6622507"/>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C4B8F3-54C6-44BA-BB10-C286ACFAE055}"/>
              </a:ext>
            </a:extLst>
          </p:cNvPr>
          <p:cNvSpPr>
            <a:spLocks noGrp="1"/>
          </p:cNvSpPr>
          <p:nvPr>
            <p:ph type="title"/>
          </p:nvPr>
        </p:nvSpPr>
        <p:spPr>
          <a:xfrm>
            <a:off x="609600" y="346166"/>
            <a:ext cx="9652000" cy="1143000"/>
          </a:xfrm>
        </p:spPr>
        <p:txBody>
          <a:bodyPr>
            <a:normAutofit/>
          </a:bodyPr>
          <a:lstStyle/>
          <a:p>
            <a:pPr algn="r"/>
            <a:r>
              <a:rPr lang="en-US" sz="3200" dirty="0">
                <a:latin typeface="Times New Roman" pitchFamily="18" charset="0"/>
                <a:cs typeface="Times New Roman" pitchFamily="18" charset="0"/>
              </a:rPr>
              <a:t>Continue </a:t>
            </a:r>
          </a:p>
        </p:txBody>
      </p:sp>
      <p:sp>
        <p:nvSpPr>
          <p:cNvPr id="3" name="Content Placeholder 2">
            <a:extLst>
              <a:ext uri="{FF2B5EF4-FFF2-40B4-BE49-F238E27FC236}">
                <a16:creationId xmlns="" xmlns:a16="http://schemas.microsoft.com/office/drawing/2014/main" id="{EE50E1C7-A6B3-4A9C-A2FC-100A76E929FF}"/>
              </a:ext>
            </a:extLst>
          </p:cNvPr>
          <p:cNvSpPr>
            <a:spLocks noGrp="1"/>
          </p:cNvSpPr>
          <p:nvPr>
            <p:ph idx="1"/>
          </p:nvPr>
        </p:nvSpPr>
        <p:spPr>
          <a:xfrm>
            <a:off x="1141415" y="1656143"/>
            <a:ext cx="9905999" cy="4161184"/>
          </a:xfrm>
        </p:spPr>
        <p:txBody>
          <a:bodyPr>
            <a:noAutofit/>
          </a:bodyPr>
          <a:lstStyle/>
          <a:p>
            <a:pPr lvl="2">
              <a:buFont typeface="Wingdings" panose="05000000000000000000" pitchFamily="2" charset="2"/>
              <a:buChar char="§"/>
            </a:pPr>
            <a:r>
              <a:rPr lang="en-US" sz="3600" b="1" dirty="0">
                <a:latin typeface="Times New Roman" pitchFamily="18" charset="0"/>
                <a:cs typeface="Times New Roman" pitchFamily="18" charset="0"/>
              </a:rPr>
              <a:t>Role of slots</a:t>
            </a:r>
          </a:p>
          <a:p>
            <a:pPr lvl="2">
              <a:buFont typeface="Wingdings" panose="05000000000000000000" pitchFamily="2" charset="2"/>
              <a:buChar char="§"/>
            </a:pPr>
            <a:r>
              <a:rPr lang="en-US" sz="3600" b="1" dirty="0">
                <a:latin typeface="Times New Roman" pitchFamily="18" charset="0"/>
                <a:cs typeface="Times New Roman" pitchFamily="18" charset="0"/>
              </a:rPr>
              <a:t>Alula/ Bustard wing</a:t>
            </a:r>
          </a:p>
          <a:p>
            <a:pPr lvl="2">
              <a:buFont typeface="Wingdings" panose="05000000000000000000" pitchFamily="2" charset="2"/>
              <a:buChar char="§"/>
            </a:pPr>
            <a:r>
              <a:rPr lang="en-US" sz="3600" b="1" dirty="0">
                <a:latin typeface="Times New Roman" pitchFamily="18" charset="0"/>
                <a:cs typeface="Times New Roman" pitchFamily="18" charset="0"/>
              </a:rPr>
              <a:t>Turbulence and Friction  </a:t>
            </a:r>
          </a:p>
          <a:p>
            <a:pPr lvl="2">
              <a:buFont typeface="Wingdings" panose="05000000000000000000" pitchFamily="2" charset="2"/>
              <a:buChar char="§"/>
            </a:pPr>
            <a:r>
              <a:rPr lang="en-US" sz="3600" b="1" dirty="0">
                <a:latin typeface="Times New Roman" pitchFamily="18" charset="0"/>
                <a:cs typeface="Times New Roman" pitchFamily="18" charset="0"/>
              </a:rPr>
              <a:t>Effect of force of Thrust</a:t>
            </a:r>
          </a:p>
          <a:p>
            <a:pPr lvl="2">
              <a:buFont typeface="Wingdings" panose="05000000000000000000" pitchFamily="2" charset="2"/>
              <a:buChar char="§"/>
            </a:pPr>
            <a:r>
              <a:rPr lang="en-US" sz="3600" b="1" dirty="0">
                <a:latin typeface="Times New Roman" pitchFamily="18" charset="0"/>
                <a:cs typeface="Times New Roman" pitchFamily="18" charset="0"/>
              </a:rPr>
              <a:t>Profile power and induced power</a:t>
            </a:r>
          </a:p>
          <a:p>
            <a:pPr lvl="2">
              <a:buFont typeface="Wingdings" panose="05000000000000000000" pitchFamily="2" charset="2"/>
              <a:buChar char="§"/>
            </a:pPr>
            <a:r>
              <a:rPr lang="en-US" sz="3600" b="1" dirty="0">
                <a:latin typeface="Times New Roman" pitchFamily="18" charset="0"/>
                <a:cs typeface="Times New Roman" pitchFamily="18" charset="0"/>
              </a:rPr>
              <a:t>Energy cost of flying</a:t>
            </a:r>
          </a:p>
          <a:p>
            <a:r>
              <a:rPr lang="en-US" sz="3600" b="1" dirty="0">
                <a:latin typeface="Times New Roman" pitchFamily="18" charset="0"/>
                <a:cs typeface="Times New Roman" pitchFamily="18" charset="0"/>
              </a:rPr>
              <a:t>Kinds of Flight</a:t>
            </a:r>
          </a:p>
          <a:p>
            <a:pPr lvl="2">
              <a:buFont typeface="Wingdings" panose="05000000000000000000" pitchFamily="2" charset="2"/>
              <a:buChar char="§"/>
            </a:pPr>
            <a:endParaRPr lang="en-US" sz="3600" dirty="0">
              <a:latin typeface="Times New Roman" pitchFamily="18" charset="0"/>
              <a:cs typeface="Times New Roman" pitchFamily="18" charset="0"/>
            </a:endParaRPr>
          </a:p>
        </p:txBody>
      </p:sp>
      <p:pic>
        <p:nvPicPr>
          <p:cNvPr id="4" name="Picture 3" descr="yellow-45694_960_720.png"/>
          <p:cNvPicPr>
            <a:picLocks noChangeAspect="1"/>
          </p:cNvPicPr>
          <p:nvPr/>
        </p:nvPicPr>
        <p:blipFill>
          <a:blip r:embed="rId2"/>
          <a:stretch>
            <a:fillRect/>
          </a:stretch>
        </p:blipFill>
        <p:spPr>
          <a:xfrm>
            <a:off x="2177145" y="0"/>
            <a:ext cx="9144000" cy="6562725"/>
          </a:xfrm>
          <a:prstGeom prst="rect">
            <a:avLst/>
          </a:prstGeom>
        </p:spPr>
      </p:pic>
    </p:spTree>
    <p:extLst>
      <p:ext uri="{BB962C8B-B14F-4D97-AF65-F5344CB8AC3E}">
        <p14:creationId xmlns:p14="http://schemas.microsoft.com/office/powerpoint/2010/main" val="1690075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anim calcmode="lin" valueType="num">
                                      <p:cBhvr>
                                        <p:cTn id="2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anim calcmode="lin" valueType="num">
                                      <p:cBhvr>
                                        <p:cTn id="3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fade">
                                      <p:cBhvr>
                                        <p:cTn id="39" dur="1000"/>
                                        <p:tgtEl>
                                          <p:spTgt spid="3">
                                            <p:txEl>
                                              <p:pRg st="6" end="6"/>
                                            </p:txEl>
                                          </p:spTgt>
                                        </p:tgtEl>
                                      </p:cBhvr>
                                    </p:animEffect>
                                    <p:anim calcmode="lin" valueType="num">
                                      <p:cBhvr>
                                        <p:cTn id="40"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011E4AA-EBB6-46B8-85AB-DED7467E0129}"/>
              </a:ext>
            </a:extLst>
          </p:cNvPr>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Vulture </a:t>
            </a:r>
          </a:p>
        </p:txBody>
      </p:sp>
      <p:pic>
        <p:nvPicPr>
          <p:cNvPr id="5" name="Content Placeholder 4" descr="A bird flying in the sky&#10;&#10;Description generated with very high confidence">
            <a:extLst>
              <a:ext uri="{FF2B5EF4-FFF2-40B4-BE49-F238E27FC236}">
                <a16:creationId xmlns="" xmlns:a16="http://schemas.microsoft.com/office/drawing/2014/main" id="{68FC4159-D388-49F1-94F1-F5D7E0A7C056}"/>
              </a:ext>
            </a:extLst>
          </p:cNvPr>
          <p:cNvPicPr>
            <a:picLocks noGrp="1" noChangeAspect="1"/>
          </p:cNvPicPr>
          <p:nvPr>
            <p:ph idx="1"/>
          </p:nvPr>
        </p:nvPicPr>
        <p:blipFill>
          <a:blip r:embed="rId2"/>
          <a:stretch>
            <a:fillRect/>
          </a:stretch>
        </p:blipFill>
        <p:spPr>
          <a:xfrm>
            <a:off x="2387600" y="2128044"/>
            <a:ext cx="6096000" cy="3810000"/>
          </a:xfrm>
        </p:spPr>
      </p:pic>
    </p:spTree>
    <p:extLst>
      <p:ext uri="{BB962C8B-B14F-4D97-AF65-F5344CB8AC3E}">
        <p14:creationId xmlns:p14="http://schemas.microsoft.com/office/powerpoint/2010/main" val="1311134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197D0DE-62F7-4374-80F7-4F5BB0409ACC}"/>
              </a:ext>
            </a:extLst>
          </p:cNvPr>
          <p:cNvSpPr>
            <a:spLocks noGrp="1"/>
          </p:cNvSpPr>
          <p:nvPr>
            <p:ph type="title"/>
          </p:nvPr>
        </p:nvSpPr>
        <p:spPr/>
        <p:txBody>
          <a:bodyPr>
            <a:normAutofit/>
          </a:bodyPr>
          <a:lstStyle/>
          <a:p>
            <a:r>
              <a:rPr lang="en-US" sz="4400" b="1" cap="none" dirty="0">
                <a:latin typeface="Times New Roman" panose="02020603050405020304" pitchFamily="18" charset="0"/>
                <a:cs typeface="Times New Roman" panose="02020603050405020304" pitchFamily="18" charset="0"/>
              </a:rPr>
              <a:t>Type Of Soaring </a:t>
            </a:r>
          </a:p>
        </p:txBody>
      </p:sp>
      <p:sp>
        <p:nvSpPr>
          <p:cNvPr id="3" name="Content Placeholder 2">
            <a:extLst>
              <a:ext uri="{FF2B5EF4-FFF2-40B4-BE49-F238E27FC236}">
                <a16:creationId xmlns="" xmlns:a16="http://schemas.microsoft.com/office/drawing/2014/main" id="{50779DAD-16C8-479D-B5BF-39DF3EFCA4DF}"/>
              </a:ext>
            </a:extLst>
          </p:cNvPr>
          <p:cNvSpPr>
            <a:spLocks noGrp="1"/>
          </p:cNvSpPr>
          <p:nvPr>
            <p:ph idx="1"/>
          </p:nvPr>
        </p:nvSpPr>
        <p:spPr/>
        <p:txBody>
          <a:bodyPr>
            <a:normAutofit/>
          </a:bodyPr>
          <a:lstStyle/>
          <a:p>
            <a:r>
              <a:rPr lang="en-US" sz="3600" b="1" dirty="0">
                <a:latin typeface="Times New Roman" pitchFamily="18" charset="0"/>
                <a:cs typeface="Times New Roman" pitchFamily="18" charset="0"/>
              </a:rPr>
              <a:t>Thermal soaring </a:t>
            </a:r>
          </a:p>
          <a:p>
            <a:r>
              <a:rPr lang="en-US" sz="3600" b="1" dirty="0">
                <a:latin typeface="Times New Roman" pitchFamily="18" charset="0"/>
                <a:cs typeface="Times New Roman" pitchFamily="18" charset="0"/>
              </a:rPr>
              <a:t>Slope soaring</a:t>
            </a:r>
          </a:p>
          <a:p>
            <a:pPr marL="0" indent="0">
              <a:buNone/>
            </a:pPr>
            <a:r>
              <a:rPr lang="en-US" sz="3600" b="1" dirty="0">
                <a:solidFill>
                  <a:schemeClr val="tx2"/>
                </a:solidFill>
                <a:latin typeface="Times New Roman" pitchFamily="18" charset="0"/>
                <a:cs typeface="Times New Roman" pitchFamily="18" charset="0"/>
              </a:rPr>
              <a:t>Thermal </a:t>
            </a:r>
            <a:r>
              <a:rPr lang="en-US" sz="3600" b="1" dirty="0" smtClean="0">
                <a:solidFill>
                  <a:schemeClr val="tx2"/>
                </a:solidFill>
                <a:latin typeface="Times New Roman" pitchFamily="18" charset="0"/>
                <a:cs typeface="Times New Roman" pitchFamily="18" charset="0"/>
              </a:rPr>
              <a:t>Soaring:</a:t>
            </a:r>
            <a:endParaRPr lang="en-US" sz="3600" b="1" dirty="0">
              <a:solidFill>
                <a:schemeClr val="tx2"/>
              </a:solidFill>
              <a:latin typeface="Times New Roman" pitchFamily="18" charset="0"/>
              <a:cs typeface="Times New Roman" pitchFamily="18" charset="0"/>
            </a:endParaRPr>
          </a:p>
          <a:p>
            <a:pPr marL="0" indent="0" algn="ctr">
              <a:buNone/>
            </a:pPr>
            <a:r>
              <a:rPr lang="en-US" sz="3600" b="1" dirty="0">
                <a:latin typeface="Times New Roman" pitchFamily="18" charset="0"/>
                <a:cs typeface="Times New Roman" pitchFamily="18" charset="0"/>
              </a:rPr>
              <a:t>              “exploits the columns of warm air that rise when the ground is heated by sun”. </a:t>
            </a:r>
          </a:p>
          <a:p>
            <a:r>
              <a:rPr lang="en-US" sz="3600" b="1" dirty="0">
                <a:latin typeface="Times New Roman" pitchFamily="18" charset="0"/>
                <a:cs typeface="Times New Roman" pitchFamily="18" charset="0"/>
              </a:rPr>
              <a:t>The soaring birds circle upward with the column of rising air, and then glides to the base of an adjacent thermal. </a:t>
            </a:r>
          </a:p>
        </p:txBody>
      </p:sp>
    </p:spTree>
    <p:extLst>
      <p:ext uri="{BB962C8B-B14F-4D97-AF65-F5344CB8AC3E}">
        <p14:creationId xmlns:p14="http://schemas.microsoft.com/office/powerpoint/2010/main" val="3744515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grpId="0" nodeType="clickEffect">
                                  <p:stCondLst>
                                    <p:cond delay="0"/>
                                  </p:stCondLst>
                                  <p:childTnLst>
                                    <p:animClr clrSpc="rgb" dir="cw">
                                      <p:cBhvr override="childStyle">
                                        <p:cTn id="13" dur="250" autoRev="1" fill="remove"/>
                                        <p:tgtEl>
                                          <p:spTgt spid="3">
                                            <p:txEl>
                                              <p:pRg st="0" end="0"/>
                                            </p:txEl>
                                          </p:spTgt>
                                        </p:tgtEl>
                                        <p:attrNameLst>
                                          <p:attrName>style.color</p:attrName>
                                        </p:attrNameLst>
                                      </p:cBhvr>
                                      <p:to>
                                        <a:schemeClr val="bg1"/>
                                      </p:to>
                                    </p:animClr>
                                    <p:animClr clrSpc="rgb" dir="cw">
                                      <p:cBhvr>
                                        <p:cTn id="14" dur="250" autoRev="1" fill="remove"/>
                                        <p:tgtEl>
                                          <p:spTgt spid="3">
                                            <p:txEl>
                                              <p:pRg st="0" end="0"/>
                                            </p:txEl>
                                          </p:spTgt>
                                        </p:tgtEl>
                                        <p:attrNameLst>
                                          <p:attrName>fillcolor</p:attrName>
                                        </p:attrNameLst>
                                      </p:cBhvr>
                                      <p:to>
                                        <a:schemeClr val="bg1"/>
                                      </p:to>
                                    </p:animClr>
                                    <p:set>
                                      <p:cBhvr>
                                        <p:cTn id="15" dur="250" autoRev="1" fill="remove"/>
                                        <p:tgtEl>
                                          <p:spTgt spid="3">
                                            <p:txEl>
                                              <p:pRg st="0" end="0"/>
                                            </p:txEl>
                                          </p:spTgt>
                                        </p:tgtEl>
                                        <p:attrNameLst>
                                          <p:attrName>fill.type</p:attrName>
                                        </p:attrNameLst>
                                      </p:cBhvr>
                                      <p:to>
                                        <p:strVal val="solid"/>
                                      </p:to>
                                    </p:set>
                                    <p:set>
                                      <p:cBhvr>
                                        <p:cTn id="16" dur="250" autoRev="1" fill="remove"/>
                                        <p:tgtEl>
                                          <p:spTgt spid="3">
                                            <p:txEl>
                                              <p:pRg st="0" end="0"/>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27" presetClass="emph" presetSubtype="0" fill="remove" grpId="0" nodeType="clickEffect">
                                  <p:stCondLst>
                                    <p:cond delay="0"/>
                                  </p:stCondLst>
                                  <p:childTnLst>
                                    <p:animClr clrSpc="rgb" dir="cw">
                                      <p:cBhvr override="childStyle">
                                        <p:cTn id="20" dur="250" autoRev="1" fill="remove"/>
                                        <p:tgtEl>
                                          <p:spTgt spid="3">
                                            <p:txEl>
                                              <p:pRg st="1" end="1"/>
                                            </p:txEl>
                                          </p:spTgt>
                                        </p:tgtEl>
                                        <p:attrNameLst>
                                          <p:attrName>style.color</p:attrName>
                                        </p:attrNameLst>
                                      </p:cBhvr>
                                      <p:to>
                                        <a:schemeClr val="bg1"/>
                                      </p:to>
                                    </p:animClr>
                                    <p:animClr clrSpc="rgb" dir="cw">
                                      <p:cBhvr>
                                        <p:cTn id="21" dur="250" autoRev="1" fill="remove"/>
                                        <p:tgtEl>
                                          <p:spTgt spid="3">
                                            <p:txEl>
                                              <p:pRg st="1" end="1"/>
                                            </p:txEl>
                                          </p:spTgt>
                                        </p:tgtEl>
                                        <p:attrNameLst>
                                          <p:attrName>fillcolor</p:attrName>
                                        </p:attrNameLst>
                                      </p:cBhvr>
                                      <p:to>
                                        <a:schemeClr val="bg1"/>
                                      </p:to>
                                    </p:animClr>
                                    <p:set>
                                      <p:cBhvr>
                                        <p:cTn id="22" dur="250" autoRev="1" fill="remove"/>
                                        <p:tgtEl>
                                          <p:spTgt spid="3">
                                            <p:txEl>
                                              <p:pRg st="1" end="1"/>
                                            </p:txEl>
                                          </p:spTgt>
                                        </p:tgtEl>
                                        <p:attrNameLst>
                                          <p:attrName>fill.type</p:attrName>
                                        </p:attrNameLst>
                                      </p:cBhvr>
                                      <p:to>
                                        <p:strVal val="solid"/>
                                      </p:to>
                                    </p:set>
                                    <p:set>
                                      <p:cBhvr>
                                        <p:cTn id="23" dur="250" autoRev="1" fill="remove"/>
                                        <p:tgtEl>
                                          <p:spTgt spid="3">
                                            <p:txEl>
                                              <p:pRg st="1" end="1"/>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27" presetClass="emph" presetSubtype="0" fill="remove" grpId="0" nodeType="clickEffect">
                                  <p:stCondLst>
                                    <p:cond delay="0"/>
                                  </p:stCondLst>
                                  <p:childTnLst>
                                    <p:animClr clrSpc="rgb" dir="cw">
                                      <p:cBhvr override="childStyle">
                                        <p:cTn id="27" dur="250" autoRev="1" fill="remove"/>
                                        <p:tgtEl>
                                          <p:spTgt spid="3">
                                            <p:txEl>
                                              <p:pRg st="2" end="2"/>
                                            </p:txEl>
                                          </p:spTgt>
                                        </p:tgtEl>
                                        <p:attrNameLst>
                                          <p:attrName>style.color</p:attrName>
                                        </p:attrNameLst>
                                      </p:cBhvr>
                                      <p:to>
                                        <a:schemeClr val="bg1"/>
                                      </p:to>
                                    </p:animClr>
                                    <p:animClr clrSpc="rgb" dir="cw">
                                      <p:cBhvr>
                                        <p:cTn id="28" dur="250" autoRev="1" fill="remove"/>
                                        <p:tgtEl>
                                          <p:spTgt spid="3">
                                            <p:txEl>
                                              <p:pRg st="2" end="2"/>
                                            </p:txEl>
                                          </p:spTgt>
                                        </p:tgtEl>
                                        <p:attrNameLst>
                                          <p:attrName>fillcolor</p:attrName>
                                        </p:attrNameLst>
                                      </p:cBhvr>
                                      <p:to>
                                        <a:schemeClr val="bg1"/>
                                      </p:to>
                                    </p:animClr>
                                    <p:set>
                                      <p:cBhvr>
                                        <p:cTn id="29" dur="250" autoRev="1" fill="remove"/>
                                        <p:tgtEl>
                                          <p:spTgt spid="3">
                                            <p:txEl>
                                              <p:pRg st="2" end="2"/>
                                            </p:txEl>
                                          </p:spTgt>
                                        </p:tgtEl>
                                        <p:attrNameLst>
                                          <p:attrName>fill.type</p:attrName>
                                        </p:attrNameLst>
                                      </p:cBhvr>
                                      <p:to>
                                        <p:strVal val="solid"/>
                                      </p:to>
                                    </p:set>
                                    <p:set>
                                      <p:cBhvr>
                                        <p:cTn id="30" dur="250" autoRev="1" fill="remove"/>
                                        <p:tgtEl>
                                          <p:spTgt spid="3">
                                            <p:txEl>
                                              <p:pRg st="2" end="2"/>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27" presetClass="emph" presetSubtype="0" fill="remove" grpId="0" nodeType="clickEffect">
                                  <p:stCondLst>
                                    <p:cond delay="0"/>
                                  </p:stCondLst>
                                  <p:childTnLst>
                                    <p:animClr clrSpc="rgb" dir="cw">
                                      <p:cBhvr override="childStyle">
                                        <p:cTn id="34" dur="250" autoRev="1" fill="remove"/>
                                        <p:tgtEl>
                                          <p:spTgt spid="3">
                                            <p:txEl>
                                              <p:pRg st="3" end="3"/>
                                            </p:txEl>
                                          </p:spTgt>
                                        </p:tgtEl>
                                        <p:attrNameLst>
                                          <p:attrName>style.color</p:attrName>
                                        </p:attrNameLst>
                                      </p:cBhvr>
                                      <p:to>
                                        <a:schemeClr val="bg1"/>
                                      </p:to>
                                    </p:animClr>
                                    <p:animClr clrSpc="rgb" dir="cw">
                                      <p:cBhvr>
                                        <p:cTn id="35" dur="250" autoRev="1" fill="remove"/>
                                        <p:tgtEl>
                                          <p:spTgt spid="3">
                                            <p:txEl>
                                              <p:pRg st="3" end="3"/>
                                            </p:txEl>
                                          </p:spTgt>
                                        </p:tgtEl>
                                        <p:attrNameLst>
                                          <p:attrName>fillcolor</p:attrName>
                                        </p:attrNameLst>
                                      </p:cBhvr>
                                      <p:to>
                                        <a:schemeClr val="bg1"/>
                                      </p:to>
                                    </p:animClr>
                                    <p:set>
                                      <p:cBhvr>
                                        <p:cTn id="36" dur="250" autoRev="1" fill="remove"/>
                                        <p:tgtEl>
                                          <p:spTgt spid="3">
                                            <p:txEl>
                                              <p:pRg st="3" end="3"/>
                                            </p:txEl>
                                          </p:spTgt>
                                        </p:tgtEl>
                                        <p:attrNameLst>
                                          <p:attrName>fill.type</p:attrName>
                                        </p:attrNameLst>
                                      </p:cBhvr>
                                      <p:to>
                                        <p:strVal val="solid"/>
                                      </p:to>
                                    </p:set>
                                    <p:set>
                                      <p:cBhvr>
                                        <p:cTn id="37" dur="250" autoRev="1" fill="remove"/>
                                        <p:tgtEl>
                                          <p:spTgt spid="3">
                                            <p:txEl>
                                              <p:pRg st="3" end="3"/>
                                            </p:txEl>
                                          </p:spTgt>
                                        </p:tgtEl>
                                        <p:attrNameLst>
                                          <p:attrName>fill.on</p:attrName>
                                        </p:attrNameLst>
                                      </p:cBhvr>
                                      <p:to>
                                        <p:strVal val="true"/>
                                      </p:to>
                                    </p:set>
                                  </p:childTnLst>
                                </p:cTn>
                              </p:par>
                            </p:childTnLst>
                          </p:cTn>
                        </p:par>
                      </p:childTnLst>
                    </p:cTn>
                  </p:par>
                  <p:par>
                    <p:cTn id="38" fill="hold">
                      <p:stCondLst>
                        <p:cond delay="indefinite"/>
                      </p:stCondLst>
                      <p:childTnLst>
                        <p:par>
                          <p:cTn id="39" fill="hold">
                            <p:stCondLst>
                              <p:cond delay="0"/>
                            </p:stCondLst>
                            <p:childTnLst>
                              <p:par>
                                <p:cTn id="40" presetID="27" presetClass="emph" presetSubtype="0" fill="remove" grpId="0" nodeType="clickEffect">
                                  <p:stCondLst>
                                    <p:cond delay="0"/>
                                  </p:stCondLst>
                                  <p:childTnLst>
                                    <p:animClr clrSpc="rgb" dir="cw">
                                      <p:cBhvr override="childStyle">
                                        <p:cTn id="41" dur="250" autoRev="1" fill="remove"/>
                                        <p:tgtEl>
                                          <p:spTgt spid="3">
                                            <p:txEl>
                                              <p:pRg st="4" end="4"/>
                                            </p:txEl>
                                          </p:spTgt>
                                        </p:tgtEl>
                                        <p:attrNameLst>
                                          <p:attrName>style.color</p:attrName>
                                        </p:attrNameLst>
                                      </p:cBhvr>
                                      <p:to>
                                        <a:schemeClr val="bg1"/>
                                      </p:to>
                                    </p:animClr>
                                    <p:animClr clrSpc="rgb" dir="cw">
                                      <p:cBhvr>
                                        <p:cTn id="42" dur="250" autoRev="1" fill="remove"/>
                                        <p:tgtEl>
                                          <p:spTgt spid="3">
                                            <p:txEl>
                                              <p:pRg st="4" end="4"/>
                                            </p:txEl>
                                          </p:spTgt>
                                        </p:tgtEl>
                                        <p:attrNameLst>
                                          <p:attrName>fillcolor</p:attrName>
                                        </p:attrNameLst>
                                      </p:cBhvr>
                                      <p:to>
                                        <a:schemeClr val="bg1"/>
                                      </p:to>
                                    </p:animClr>
                                    <p:set>
                                      <p:cBhvr>
                                        <p:cTn id="43" dur="250" autoRev="1" fill="remove"/>
                                        <p:tgtEl>
                                          <p:spTgt spid="3">
                                            <p:txEl>
                                              <p:pRg st="4" end="4"/>
                                            </p:txEl>
                                          </p:spTgt>
                                        </p:tgtEl>
                                        <p:attrNameLst>
                                          <p:attrName>fill.type</p:attrName>
                                        </p:attrNameLst>
                                      </p:cBhvr>
                                      <p:to>
                                        <p:strVal val="solid"/>
                                      </p:to>
                                    </p:set>
                                    <p:set>
                                      <p:cBhvr>
                                        <p:cTn id="44" dur="250" autoRev="1" fill="remove"/>
                                        <p:tgtEl>
                                          <p:spTgt spid="3">
                                            <p:txEl>
                                              <p:pRg st="4" end="4"/>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CCA812-C299-4CCE-9D9B-CC02A6168EFA}"/>
              </a:ext>
            </a:extLst>
          </p:cNvPr>
          <p:cNvSpPr>
            <a:spLocks noGrp="1"/>
          </p:cNvSpPr>
          <p:nvPr>
            <p:ph type="title"/>
          </p:nvPr>
        </p:nvSpPr>
        <p:spPr/>
        <p:txBody>
          <a:bodyPr>
            <a:normAutofit/>
          </a:bodyPr>
          <a:lstStyle/>
          <a:p>
            <a:pPr algn="ctr"/>
            <a:r>
              <a:rPr lang="en-US" sz="4000" b="1" cap="none" dirty="0">
                <a:latin typeface="Times New Roman" panose="02020603050405020304" pitchFamily="18" charset="0"/>
                <a:cs typeface="Times New Roman" panose="02020603050405020304" pitchFamily="18" charset="0"/>
              </a:rPr>
              <a:t>THERMAL SOARING </a:t>
            </a:r>
          </a:p>
        </p:txBody>
      </p:sp>
      <p:pic>
        <p:nvPicPr>
          <p:cNvPr id="6" name="Content Placeholder 5" descr="flawless_machines2_clip_image013.jpg"/>
          <p:cNvPicPr>
            <a:picLocks noGrp="1" noChangeAspect="1"/>
          </p:cNvPicPr>
          <p:nvPr>
            <p:ph idx="1"/>
          </p:nvPr>
        </p:nvPicPr>
        <p:blipFill>
          <a:blip r:embed="rId2"/>
          <a:stretch>
            <a:fillRect/>
          </a:stretch>
        </p:blipFill>
        <p:spPr>
          <a:xfrm>
            <a:off x="2699961" y="1508793"/>
            <a:ext cx="6391788" cy="5048766"/>
          </a:xfrm>
        </p:spPr>
      </p:pic>
    </p:spTree>
    <p:extLst>
      <p:ext uri="{BB962C8B-B14F-4D97-AF65-F5344CB8AC3E}">
        <p14:creationId xmlns:p14="http://schemas.microsoft.com/office/powerpoint/2010/main" val="59351934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F7181BE-E5FE-4D4C-8800-F74BDFA39A2B}"/>
              </a:ext>
            </a:extLst>
          </p:cNvPr>
          <p:cNvSpPr>
            <a:spLocks noGrp="1"/>
          </p:cNvSpPr>
          <p:nvPr>
            <p:ph type="title"/>
          </p:nvPr>
        </p:nvSpPr>
        <p:spPr/>
        <p:txBody>
          <a:bodyPr>
            <a:normAutofit/>
          </a:bodyPr>
          <a:lstStyle/>
          <a:p>
            <a:r>
              <a:rPr lang="en-US" sz="4000" b="1" dirty="0">
                <a:latin typeface="Times New Roman" panose="02020603050405020304" pitchFamily="18" charset="0"/>
                <a:cs typeface="Times New Roman" panose="02020603050405020304" pitchFamily="18" charset="0"/>
              </a:rPr>
              <a:t>S</a:t>
            </a:r>
            <a:r>
              <a:rPr lang="en-US" sz="4000" b="1" cap="none" dirty="0">
                <a:latin typeface="Times New Roman" panose="02020603050405020304" pitchFamily="18" charset="0"/>
                <a:cs typeface="Times New Roman" panose="02020603050405020304" pitchFamily="18" charset="0"/>
              </a:rPr>
              <a:t>lope soaring </a:t>
            </a:r>
            <a:endParaRPr lang="en-US"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C95ED04F-1001-420E-ADDE-D7264DA51C78}"/>
              </a:ext>
            </a:extLst>
          </p:cNvPr>
          <p:cNvSpPr>
            <a:spLocks noGrp="1"/>
          </p:cNvSpPr>
          <p:nvPr>
            <p:ph idx="1"/>
          </p:nvPr>
        </p:nvSpPr>
        <p:spPr/>
        <p:txBody>
          <a:bodyPr>
            <a:normAutofit/>
          </a:bodyPr>
          <a:lstStyle/>
          <a:p>
            <a:pPr algn="just"/>
            <a:r>
              <a:rPr lang="en-US" sz="3600" b="1" dirty="0">
                <a:latin typeface="Times New Roman" panose="02020603050405020304" pitchFamily="18" charset="0"/>
                <a:cs typeface="Times New Roman" panose="02020603050405020304" pitchFamily="18" charset="0"/>
              </a:rPr>
              <a:t>Exploits different kind of rising air. The air that is deflected upward when it hits a terrestrial ridge or ocean wave. </a:t>
            </a:r>
          </a:p>
          <a:p>
            <a:pPr algn="just"/>
            <a:r>
              <a:rPr lang="en-US" sz="3600" b="1" dirty="0">
                <a:solidFill>
                  <a:schemeClr val="tx2"/>
                </a:solidFill>
                <a:latin typeface="Times New Roman" panose="02020603050405020304" pitchFamily="18" charset="0"/>
                <a:cs typeface="Times New Roman" panose="02020603050405020304" pitchFamily="18" charset="0"/>
              </a:rPr>
              <a:t>Examples: </a:t>
            </a:r>
          </a:p>
          <a:p>
            <a:pPr marL="0" indent="0" algn="just">
              <a:buNone/>
            </a:pPr>
            <a:r>
              <a:rPr lang="en-US" sz="3600" b="1" dirty="0">
                <a:latin typeface="Times New Roman" panose="02020603050405020304" pitchFamily="18" charset="0"/>
                <a:cs typeface="Times New Roman" panose="02020603050405020304" pitchFamily="18" charset="0"/>
              </a:rPr>
              <a:t>                 Migrating hawks soar, Long-winged albatrosses </a:t>
            </a:r>
          </a:p>
        </p:txBody>
      </p:sp>
    </p:spTree>
    <p:extLst>
      <p:ext uri="{BB962C8B-B14F-4D97-AF65-F5344CB8AC3E}">
        <p14:creationId xmlns:p14="http://schemas.microsoft.com/office/powerpoint/2010/main" val="1952657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wipe(down)">
                                      <p:cBhvr>
                                        <p:cTn id="2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smtClean="0"/>
              <a:t>Slope soaring</a:t>
            </a:r>
            <a:endParaRPr lang="en-US" sz="4400" b="1" dirty="0"/>
          </a:p>
        </p:txBody>
      </p:sp>
      <p:pic>
        <p:nvPicPr>
          <p:cNvPr id="4" name="Content Placeholder 3" descr="6260039_orig.jpg"/>
          <p:cNvPicPr>
            <a:picLocks noGrp="1" noChangeAspect="1"/>
          </p:cNvPicPr>
          <p:nvPr>
            <p:ph idx="1"/>
          </p:nvPr>
        </p:nvPicPr>
        <p:blipFill>
          <a:blip r:embed="rId2"/>
          <a:stretch>
            <a:fillRect/>
          </a:stretch>
        </p:blipFill>
        <p:spPr>
          <a:xfrm>
            <a:off x="2481943" y="1583598"/>
            <a:ext cx="5592802" cy="5239159"/>
          </a:xfrm>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55F45BA-331F-4715-A747-AE61737A97F1}"/>
              </a:ext>
            </a:extLst>
          </p:cNvPr>
          <p:cNvSpPr>
            <a:spLocks noGrp="1"/>
          </p:cNvSpPr>
          <p:nvPr>
            <p:ph type="title"/>
          </p:nvPr>
        </p:nvSpPr>
        <p:spPr/>
        <p:txBody>
          <a:bodyPr/>
          <a:lstStyle/>
          <a:p>
            <a:r>
              <a:rPr lang="en-US" sz="4400" b="1" dirty="0">
                <a:latin typeface="Times New Roman" panose="02020603050405020304" pitchFamily="18" charset="0"/>
                <a:cs typeface="Times New Roman" panose="02020603050405020304" pitchFamily="18" charset="0"/>
              </a:rPr>
              <a:t>G</a:t>
            </a:r>
            <a:r>
              <a:rPr lang="en-US" sz="4400" b="1" cap="none" dirty="0">
                <a:latin typeface="Times New Roman" panose="02020603050405020304" pitchFamily="18" charset="0"/>
                <a:cs typeface="Times New Roman" panose="02020603050405020304" pitchFamily="18" charset="0"/>
              </a:rPr>
              <a:t>liding Flight </a:t>
            </a:r>
            <a:r>
              <a:rPr lang="en-US" b="1" cap="none" dirty="0">
                <a:latin typeface="Times New Roman" panose="02020603050405020304" pitchFamily="18" charset="0"/>
                <a:cs typeface="Times New Roman" panose="02020603050405020304" pitchFamily="18" charset="0"/>
              </a:rPr>
              <a:t/>
            </a:r>
            <a:br>
              <a:rPr lang="en-US" b="1" cap="none" dirty="0">
                <a:latin typeface="Times New Roman" panose="02020603050405020304" pitchFamily="18" charset="0"/>
                <a:cs typeface="Times New Roman" panose="02020603050405020304" pitchFamily="18" charset="0"/>
              </a:rPr>
            </a:br>
            <a:r>
              <a:rPr lang="en-US" sz="2800" cap="none" dirty="0">
                <a:latin typeface="Times New Roman" panose="02020603050405020304" pitchFamily="18" charset="0"/>
                <a:cs typeface="Times New Roman" panose="02020603050405020304" pitchFamily="18" charset="0"/>
              </a:rPr>
              <a:t>   (Colin Pennycuick Work)</a:t>
            </a: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597FD592-C543-48EE-B26C-D4C9030BEB24}"/>
              </a:ext>
            </a:extLst>
          </p:cNvPr>
          <p:cNvSpPr>
            <a:spLocks noGrp="1"/>
          </p:cNvSpPr>
          <p:nvPr>
            <p:ph idx="1"/>
          </p:nvPr>
        </p:nvSpPr>
        <p:spPr/>
        <p:txBody>
          <a:bodyPr>
            <a:noAutofit/>
          </a:bodyPr>
          <a:lstStyle/>
          <a:p>
            <a:pPr algn="just"/>
            <a:r>
              <a:rPr lang="en-US" sz="4000" b="1" dirty="0">
                <a:latin typeface="Times New Roman" panose="02020603050405020304" pitchFamily="18" charset="0"/>
                <a:cs typeface="Times New Roman" panose="02020603050405020304" pitchFamily="18" charset="0"/>
              </a:rPr>
              <a:t>Gliding flight minimizes the use of power thrust to overcome the negative effect of drag. </a:t>
            </a:r>
          </a:p>
          <a:p>
            <a:pPr algn="just"/>
            <a:r>
              <a:rPr lang="en-US" sz="4000" b="1" dirty="0">
                <a:latin typeface="Times New Roman" panose="02020603050405020304" pitchFamily="18" charset="0"/>
                <a:cs typeface="Times New Roman" panose="02020603050405020304" pitchFamily="18" charset="0"/>
              </a:rPr>
              <a:t>He pioneered the study of gliding flight of vultures</a:t>
            </a:r>
            <a:r>
              <a:rPr lang="en-US" sz="4000" b="1" dirty="0" smtClean="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985064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ircle(in)">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lgn="just"/>
            <a:r>
              <a:rPr lang="en-US" sz="3600" b="1" dirty="0" smtClean="0">
                <a:latin typeface="Times New Roman" panose="02020603050405020304" pitchFamily="18" charset="0"/>
                <a:cs typeface="Times New Roman" panose="02020603050405020304" pitchFamily="18" charset="0"/>
              </a:rPr>
              <a:t>He followed the vultures by his own plane and the motorized glider that could stimulate the flight of vultures and it also generate thrust.</a:t>
            </a:r>
          </a:p>
          <a:p>
            <a:pPr algn="just"/>
            <a:r>
              <a:rPr lang="en-US" sz="3600" b="1" dirty="0" smtClean="0">
                <a:latin typeface="Times New Roman" panose="02020603050405020304" pitchFamily="18" charset="0"/>
                <a:cs typeface="Times New Roman" panose="02020603050405020304" pitchFamily="18" charset="0"/>
              </a:rPr>
              <a:t>He followed the vultures from their roost to feeding ground out on </a:t>
            </a:r>
            <a:r>
              <a:rPr lang="en-US" sz="3600" b="1" dirty="0" err="1" smtClean="0">
                <a:latin typeface="Times New Roman" panose="02020603050405020304" pitchFamily="18" charset="0"/>
                <a:cs typeface="Times New Roman" panose="02020603050405020304" pitchFamily="18" charset="0"/>
              </a:rPr>
              <a:t>Serengeli</a:t>
            </a:r>
            <a:r>
              <a:rPr lang="en-US" sz="3600" b="1" dirty="0" smtClean="0">
                <a:latin typeface="Times New Roman" panose="02020603050405020304" pitchFamily="18" charset="0"/>
                <a:cs typeface="Times New Roman" panose="02020603050405020304" pitchFamily="18" charset="0"/>
              </a:rPr>
              <a:t> plain and East Africa. </a:t>
            </a:r>
          </a:p>
          <a:p>
            <a:pPr algn="just"/>
            <a:r>
              <a:rPr lang="en-US" sz="3600" b="1" dirty="0" smtClean="0">
                <a:latin typeface="Times New Roman" panose="02020603050405020304" pitchFamily="18" charset="0"/>
                <a:cs typeface="Times New Roman" panose="02020603050405020304" pitchFamily="18" charset="0"/>
              </a:rPr>
              <a:t>Vultures could travel 75km by using 6 thermal that rose to height of 1500 meters.  </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Gliding flight by falcon</a:t>
            </a:r>
            <a:endParaRPr lang="en-US" dirty="0"/>
          </a:p>
        </p:txBody>
      </p:sp>
      <p:pic>
        <p:nvPicPr>
          <p:cNvPr id="4" name="Content Placeholder 3" descr="rt-juv_7170p.jpg"/>
          <p:cNvPicPr>
            <a:picLocks noGrp="1" noChangeAspect="1"/>
          </p:cNvPicPr>
          <p:nvPr>
            <p:ph idx="1"/>
          </p:nvPr>
        </p:nvPicPr>
        <p:blipFill>
          <a:blip r:embed="rId2"/>
          <a:stretch>
            <a:fillRect/>
          </a:stretch>
        </p:blipFill>
        <p:spPr>
          <a:xfrm>
            <a:off x="1966390" y="1513245"/>
            <a:ext cx="7073108" cy="5018184"/>
          </a:xfrm>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b="1" dirty="0" smtClean="0"/>
              <a:t>21/11/17 Morning</a:t>
            </a:r>
          </a:p>
          <a:p>
            <a:r>
              <a:rPr lang="en-US" b="1" dirty="0" smtClean="0"/>
              <a:t>Section A</a:t>
            </a:r>
            <a:endParaRPr lang="en-US" b="1"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0AF1F7D-EC30-4E74-A202-15ABE9974C5F}"/>
              </a:ext>
            </a:extLst>
          </p:cNvPr>
          <p:cNvSpPr>
            <a:spLocks noGrp="1"/>
          </p:cNvSpPr>
          <p:nvPr>
            <p:ph type="title"/>
          </p:nvPr>
        </p:nvSpPr>
        <p:spPr/>
        <p:txBody>
          <a:bodyPr>
            <a:normAutofit/>
          </a:bodyPr>
          <a:lstStyle/>
          <a:p>
            <a:r>
              <a:rPr lang="en-US" sz="4400" b="1" dirty="0">
                <a:latin typeface="Times New Roman" panose="02020603050405020304" pitchFamily="18" charset="0"/>
                <a:cs typeface="Times New Roman" panose="02020603050405020304" pitchFamily="18" charset="0"/>
              </a:rPr>
              <a:t>F</a:t>
            </a:r>
            <a:r>
              <a:rPr lang="en-US" sz="4400" b="1" cap="none" dirty="0">
                <a:latin typeface="Times New Roman" panose="02020603050405020304" pitchFamily="18" charset="0"/>
                <a:cs typeface="Times New Roman" panose="02020603050405020304" pitchFamily="18" charset="0"/>
              </a:rPr>
              <a:t>lapping</a:t>
            </a:r>
            <a:r>
              <a:rPr lang="en-US" sz="4400" b="1" dirty="0">
                <a:latin typeface="Times New Roman" panose="02020603050405020304" pitchFamily="18" charset="0"/>
                <a:cs typeface="Times New Roman" panose="02020603050405020304" pitchFamily="18" charset="0"/>
              </a:rPr>
              <a:t> f</a:t>
            </a:r>
            <a:r>
              <a:rPr lang="en-US" sz="4400" b="1" cap="none" dirty="0">
                <a:latin typeface="Times New Roman" panose="02020603050405020304" pitchFamily="18" charset="0"/>
                <a:cs typeface="Times New Roman" panose="02020603050405020304" pitchFamily="18" charset="0"/>
              </a:rPr>
              <a:t>light </a:t>
            </a:r>
            <a:endParaRPr lang="en-US" sz="4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2D2AA186-7A0E-4770-90C9-F5473B6BD36B}"/>
              </a:ext>
            </a:extLst>
          </p:cNvPr>
          <p:cNvSpPr>
            <a:spLocks noGrp="1"/>
          </p:cNvSpPr>
          <p:nvPr>
            <p:ph idx="1"/>
          </p:nvPr>
        </p:nvSpPr>
        <p:spPr>
          <a:xfrm>
            <a:off x="958533" y="1763486"/>
            <a:ext cx="9905999" cy="4545496"/>
          </a:xfrm>
        </p:spPr>
        <p:txBody>
          <a:bodyPr>
            <a:noAutofit/>
          </a:bodyPr>
          <a:lstStyle/>
          <a:p>
            <a:r>
              <a:rPr lang="en-US" sz="2800" b="1" dirty="0">
                <a:latin typeface="Times New Roman" panose="02020603050405020304" pitchFamily="18" charset="0"/>
                <a:cs typeface="Times New Roman" panose="02020603050405020304" pitchFamily="18" charset="0"/>
              </a:rPr>
              <a:t>Flapping flight adds thrust to the controlling forces. </a:t>
            </a:r>
          </a:p>
          <a:p>
            <a:pPr marL="0" indent="0">
              <a:buNone/>
            </a:pPr>
            <a:r>
              <a:rPr lang="en-US" sz="2800" b="1" dirty="0">
                <a:solidFill>
                  <a:schemeClr val="tx2"/>
                </a:solidFill>
                <a:latin typeface="Times New Roman" panose="02020603050405020304" pitchFamily="18" charset="0"/>
                <a:cs typeface="Times New Roman" panose="02020603050405020304" pitchFamily="18" charset="0"/>
              </a:rPr>
              <a:t>Example of Helicopter </a:t>
            </a:r>
          </a:p>
          <a:p>
            <a:r>
              <a:rPr lang="en-US" sz="2800" b="1" dirty="0">
                <a:latin typeface="Times New Roman" panose="02020603050405020304" pitchFamily="18" charset="0"/>
                <a:cs typeface="Times New Roman" panose="02020603050405020304" pitchFamily="18" charset="0"/>
              </a:rPr>
              <a:t>Each blade of helicopter act as airfoil and the blades are positioned at best angle of attack relative to sweep or rotor. </a:t>
            </a:r>
          </a:p>
          <a:p>
            <a:r>
              <a:rPr lang="en-US" sz="2800" b="1" dirty="0">
                <a:latin typeface="Times New Roman" panose="02020603050405020304" pitchFamily="18" charset="0"/>
                <a:cs typeface="Times New Roman" panose="02020603050405020304" pitchFamily="18" charset="0"/>
              </a:rPr>
              <a:t>When the blade rotate in horizontal plane then air is deflected downward to generate in that offsets the weight of hovering helicopter.</a:t>
            </a:r>
          </a:p>
          <a:p>
            <a:r>
              <a:rPr lang="en-US" sz="2800" b="1" dirty="0">
                <a:latin typeface="Times New Roman" panose="02020603050405020304" pitchFamily="18" charset="0"/>
                <a:cs typeface="Times New Roman" panose="02020603050405020304" pitchFamily="18" charset="0"/>
              </a:rPr>
              <a:t>Tilting the rotor forward blades will drive the air backward as well as downward that will result in the forward thrust and causing the helicopter to move forward.  </a:t>
            </a:r>
          </a:p>
        </p:txBody>
      </p:sp>
    </p:spTree>
    <p:extLst>
      <p:ext uri="{BB962C8B-B14F-4D97-AF65-F5344CB8AC3E}">
        <p14:creationId xmlns:p14="http://schemas.microsoft.com/office/powerpoint/2010/main" val="815940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2000"/>
                                        <p:tgtEl>
                                          <p:spTgt spid="3">
                                            <p:txEl>
                                              <p:pRg st="3" end="3"/>
                                            </p:txEl>
                                          </p:spTgt>
                                        </p:tgtEl>
                                      </p:cBhvr>
                                    </p:animEffect>
                                    <p:anim calcmode="lin" valueType="num">
                                      <p:cBhvr>
                                        <p:cTn id="36"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par>
                    <p:cTn id="38" fill="hold">
                      <p:stCondLst>
                        <p:cond delay="indefinite"/>
                      </p:stCondLst>
                      <p:childTnLst>
                        <p:par>
                          <p:cTn id="39" fill="hold">
                            <p:stCondLst>
                              <p:cond delay="0"/>
                            </p:stCondLst>
                            <p:childTnLst>
                              <p:par>
                                <p:cTn id="40" presetID="45"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Effect transition="in" filter="fade">
                                      <p:cBhvr>
                                        <p:cTn id="42" dur="2000"/>
                                        <p:tgtEl>
                                          <p:spTgt spid="3">
                                            <p:txEl>
                                              <p:pRg st="4" end="4"/>
                                            </p:txEl>
                                          </p:spTgt>
                                        </p:tgtEl>
                                      </p:cBhvr>
                                    </p:animEffect>
                                    <p:anim calcmode="lin" valueType="num">
                                      <p:cBhvr>
                                        <p:cTn id="43"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44" dur="2000" fill="hold"/>
                                        <p:tgtEl>
                                          <p:spTgt spid="3">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718F26C-76E6-4CF7-8412-D74A5261AF97}"/>
              </a:ext>
            </a:extLst>
          </p:cNvPr>
          <p:cNvSpPr>
            <a:spLocks noGrp="1"/>
          </p:cNvSpPr>
          <p:nvPr>
            <p:ph type="title"/>
          </p:nvPr>
        </p:nvSpPr>
        <p:spPr>
          <a:xfrm>
            <a:off x="579711" y="579518"/>
            <a:ext cx="9905999" cy="1478570"/>
          </a:xfrm>
        </p:spPr>
        <p:txBody>
          <a:bodyPr>
            <a:normAutofit/>
          </a:bodyPr>
          <a:lstStyle/>
          <a:p>
            <a:pPr marL="571500" indent="-571500">
              <a:buFont typeface="Wingdings" panose="05000000000000000000" pitchFamily="2" charset="2"/>
              <a:buChar char="§"/>
            </a:pPr>
            <a:r>
              <a:rPr lang="en-US" sz="3600" dirty="0">
                <a:solidFill>
                  <a:schemeClr val="tx1">
                    <a:lumMod val="95000"/>
                    <a:lumOff val="5000"/>
                  </a:schemeClr>
                </a:solidFill>
                <a:latin typeface="Times New Roman" pitchFamily="18" charset="0"/>
                <a:cs typeface="Times New Roman" pitchFamily="18" charset="0"/>
              </a:rPr>
              <a:t>S</a:t>
            </a:r>
            <a:r>
              <a:rPr lang="en-US" sz="3600" cap="none" dirty="0">
                <a:solidFill>
                  <a:schemeClr val="tx1">
                    <a:lumMod val="95000"/>
                    <a:lumOff val="5000"/>
                  </a:schemeClr>
                </a:solidFill>
                <a:latin typeface="Times New Roman" pitchFamily="18" charset="0"/>
                <a:cs typeface="Times New Roman" pitchFamily="18" charset="0"/>
              </a:rPr>
              <a:t>oaring flight </a:t>
            </a:r>
            <a:r>
              <a:rPr lang="en-US" sz="3600" b="0" cap="none" dirty="0">
                <a:solidFill>
                  <a:schemeClr val="tx1">
                    <a:lumMod val="95000"/>
                    <a:lumOff val="5000"/>
                  </a:schemeClr>
                </a:solidFill>
                <a:latin typeface="Times New Roman" pitchFamily="18" charset="0"/>
                <a:cs typeface="Times New Roman" pitchFamily="18" charset="0"/>
              </a:rPr>
              <a:t/>
            </a:r>
            <a:br>
              <a:rPr lang="en-US" sz="3600" b="0" cap="none" dirty="0">
                <a:solidFill>
                  <a:schemeClr val="tx1">
                    <a:lumMod val="95000"/>
                    <a:lumOff val="5000"/>
                  </a:schemeClr>
                </a:solidFill>
                <a:latin typeface="Times New Roman" pitchFamily="18" charset="0"/>
                <a:cs typeface="Times New Roman" pitchFamily="18" charset="0"/>
              </a:rPr>
            </a:br>
            <a:r>
              <a:rPr lang="en-US" sz="3600" b="0" cap="none" dirty="0">
                <a:solidFill>
                  <a:schemeClr val="tx1">
                    <a:lumMod val="95000"/>
                    <a:lumOff val="5000"/>
                  </a:schemeClr>
                </a:solidFill>
                <a:latin typeface="Times New Roman" pitchFamily="18" charset="0"/>
                <a:cs typeface="Times New Roman" pitchFamily="18" charset="0"/>
              </a:rPr>
              <a:t>     Thermal </a:t>
            </a:r>
            <a:r>
              <a:rPr lang="en-US" sz="3600" b="0" cap="none" dirty="0" smtClean="0">
                <a:solidFill>
                  <a:schemeClr val="tx1">
                    <a:lumMod val="95000"/>
                    <a:lumOff val="5000"/>
                  </a:schemeClr>
                </a:solidFill>
                <a:latin typeface="Times New Roman" pitchFamily="18" charset="0"/>
                <a:cs typeface="Times New Roman" pitchFamily="18" charset="0"/>
              </a:rPr>
              <a:t>soaring/slope </a:t>
            </a:r>
            <a:r>
              <a:rPr lang="en-US" sz="3600" b="0" cap="none" dirty="0">
                <a:solidFill>
                  <a:schemeClr val="tx1">
                    <a:lumMod val="95000"/>
                    <a:lumOff val="5000"/>
                  </a:schemeClr>
                </a:solidFill>
                <a:latin typeface="Times New Roman" pitchFamily="18" charset="0"/>
                <a:cs typeface="Times New Roman" pitchFamily="18" charset="0"/>
              </a:rPr>
              <a:t>soaring</a:t>
            </a:r>
            <a:r>
              <a:rPr lang="en-US" sz="2400" cap="none" dirty="0">
                <a:solidFill>
                  <a:schemeClr val="tx1"/>
                </a:solidFill>
                <a:latin typeface="Times New Roman" pitchFamily="18" charset="0"/>
                <a:cs typeface="Times New Roman" pitchFamily="18" charset="0"/>
              </a:rPr>
              <a:t/>
            </a:r>
            <a:br>
              <a:rPr lang="en-US" sz="2400" cap="none" dirty="0">
                <a:solidFill>
                  <a:schemeClr val="tx1"/>
                </a:solidFill>
                <a:latin typeface="Times New Roman" pitchFamily="18" charset="0"/>
                <a:cs typeface="Times New Roman" pitchFamily="18" charset="0"/>
              </a:rPr>
            </a:br>
            <a:r>
              <a:rPr lang="en-US" sz="2400" cap="none" dirty="0">
                <a:solidFill>
                  <a:schemeClr val="tx1"/>
                </a:solidFill>
                <a:latin typeface="Times New Roman" pitchFamily="18" charset="0"/>
                <a:cs typeface="Times New Roman" pitchFamily="18" charset="0"/>
              </a:rPr>
              <a:t>      </a:t>
            </a:r>
            <a:endParaRPr lang="en-US" sz="2000" dirty="0">
              <a:solidFill>
                <a:schemeClr val="tx1"/>
              </a:solidFill>
              <a:latin typeface="Times New Roman" pitchFamily="18" charset="0"/>
              <a:cs typeface="Times New Roman" pitchFamily="18" charset="0"/>
            </a:endParaRPr>
          </a:p>
        </p:txBody>
      </p:sp>
      <p:sp>
        <p:nvSpPr>
          <p:cNvPr id="3" name="Content Placeholder 2">
            <a:extLst>
              <a:ext uri="{FF2B5EF4-FFF2-40B4-BE49-F238E27FC236}">
                <a16:creationId xmlns="" xmlns:a16="http://schemas.microsoft.com/office/drawing/2014/main" id="{17F91A68-364D-4138-954C-5D476217E76A}"/>
              </a:ext>
            </a:extLst>
          </p:cNvPr>
          <p:cNvSpPr>
            <a:spLocks noGrp="1"/>
          </p:cNvSpPr>
          <p:nvPr>
            <p:ph idx="1"/>
          </p:nvPr>
        </p:nvSpPr>
        <p:spPr>
          <a:xfrm>
            <a:off x="444137" y="1828804"/>
            <a:ext cx="10603277" cy="4846316"/>
          </a:xfrm>
        </p:spPr>
        <p:txBody>
          <a:bodyPr>
            <a:normAutofit/>
          </a:bodyPr>
          <a:lstStyle/>
          <a:p>
            <a:pPr>
              <a:buFont typeface="Wingdings" panose="05000000000000000000" pitchFamily="2" charset="2"/>
              <a:buChar char="§"/>
            </a:pPr>
            <a:endParaRPr lang="en-US" b="1" dirty="0" smtClean="0">
              <a:latin typeface="Times New Roman" panose="02020603050405020304" pitchFamily="18" charset="0"/>
              <a:cs typeface="Times New Roman" panose="02020603050405020304" pitchFamily="18" charset="0"/>
            </a:endParaRPr>
          </a:p>
          <a:p>
            <a:pPr>
              <a:buFont typeface="Wingdings" panose="05000000000000000000" pitchFamily="2" charset="2"/>
              <a:buChar char="§"/>
            </a:pPr>
            <a:r>
              <a:rPr lang="en-US" sz="3600" b="1" dirty="0" smtClean="0">
                <a:latin typeface="Times New Roman" panose="02020603050405020304" pitchFamily="18" charset="0"/>
                <a:cs typeface="Times New Roman" panose="02020603050405020304" pitchFamily="18" charset="0"/>
              </a:rPr>
              <a:t>Gliding </a:t>
            </a:r>
            <a:r>
              <a:rPr lang="en-US" sz="3600" b="1" dirty="0">
                <a:latin typeface="Times New Roman" pitchFamily="18" charset="0"/>
                <a:cs typeface="Times New Roman" pitchFamily="18" charset="0"/>
              </a:rPr>
              <a:t>flight </a:t>
            </a:r>
            <a:endParaRPr lang="en-US" sz="3600" dirty="0">
              <a:solidFill>
                <a:schemeClr val="tx1"/>
              </a:solidFill>
              <a:latin typeface="Times New Roman" pitchFamily="18" charset="0"/>
              <a:cs typeface="Times New Roman" pitchFamily="18" charset="0"/>
            </a:endParaRPr>
          </a:p>
          <a:p>
            <a:pPr>
              <a:buFont typeface="Wingdings" panose="05000000000000000000" pitchFamily="2" charset="2"/>
              <a:buChar char="§"/>
            </a:pPr>
            <a:r>
              <a:rPr lang="en-US" sz="3600" b="1" dirty="0">
                <a:latin typeface="Times New Roman" pitchFamily="18" charset="0"/>
                <a:cs typeface="Times New Roman" pitchFamily="18" charset="0"/>
              </a:rPr>
              <a:t>Flapping </a:t>
            </a:r>
            <a:r>
              <a:rPr lang="en-US" sz="3600" b="1" dirty="0" smtClean="0">
                <a:latin typeface="Times New Roman" pitchFamily="18" charset="0"/>
                <a:cs typeface="Times New Roman" pitchFamily="18" charset="0"/>
              </a:rPr>
              <a:t>flight</a:t>
            </a:r>
            <a:endParaRPr lang="en-US" sz="3600" dirty="0">
              <a:solidFill>
                <a:schemeClr val="tx1"/>
              </a:solidFill>
              <a:latin typeface="Times New Roman" pitchFamily="18" charset="0"/>
              <a:cs typeface="Times New Roman" pitchFamily="18" charset="0"/>
            </a:endParaRPr>
          </a:p>
          <a:p>
            <a:pPr lvl="1">
              <a:buFont typeface="Wingdings" panose="05000000000000000000" pitchFamily="2" charset="2"/>
              <a:buChar char="v"/>
            </a:pPr>
            <a:r>
              <a:rPr lang="en-US" sz="3600" dirty="0">
                <a:solidFill>
                  <a:schemeClr val="tx1"/>
                </a:solidFill>
                <a:latin typeface="Times New Roman" pitchFamily="18" charset="0"/>
                <a:cs typeface="Times New Roman" pitchFamily="18" charset="0"/>
              </a:rPr>
              <a:t>Helicopter/Hummingbird</a:t>
            </a:r>
          </a:p>
          <a:p>
            <a:pPr>
              <a:buFont typeface="Wingdings" panose="05000000000000000000" pitchFamily="2" charset="2"/>
              <a:buChar char="§"/>
            </a:pPr>
            <a:r>
              <a:rPr lang="en-US" sz="3600" b="1" dirty="0">
                <a:latin typeface="Times New Roman" pitchFamily="18" charset="0"/>
                <a:cs typeface="Times New Roman" pitchFamily="18" charset="0"/>
              </a:rPr>
              <a:t> Intermittent flight</a:t>
            </a:r>
          </a:p>
          <a:p>
            <a:pPr>
              <a:buFont typeface="Wingdings" panose="05000000000000000000" pitchFamily="2" charset="2"/>
              <a:buChar char="§"/>
            </a:pPr>
            <a:r>
              <a:rPr lang="en-US" sz="3600" b="1" dirty="0">
                <a:latin typeface="Times New Roman" pitchFamily="18" charset="0"/>
                <a:cs typeface="Times New Roman" pitchFamily="18" charset="0"/>
              </a:rPr>
              <a:t>Wing size and </a:t>
            </a:r>
            <a:r>
              <a:rPr lang="en-US" sz="3600" b="1" dirty="0" smtClean="0">
                <a:latin typeface="Times New Roman" pitchFamily="18" charset="0"/>
                <a:cs typeface="Times New Roman" pitchFamily="18" charset="0"/>
              </a:rPr>
              <a:t>Shapes</a:t>
            </a:r>
            <a:endParaRPr lang="en-US" sz="3600" b="1" dirty="0">
              <a:latin typeface="Times New Roman" pitchFamily="18" charset="0"/>
              <a:cs typeface="Times New Roman" pitchFamily="18" charset="0"/>
            </a:endParaRPr>
          </a:p>
        </p:txBody>
      </p:sp>
      <p:pic>
        <p:nvPicPr>
          <p:cNvPr id="4" name="Picture 3" descr="o-FLOCK-OF-BIRDS-facebook.jpg"/>
          <p:cNvPicPr>
            <a:picLocks noChangeAspect="1"/>
          </p:cNvPicPr>
          <p:nvPr/>
        </p:nvPicPr>
        <p:blipFill>
          <a:blip r:embed="rId2"/>
          <a:stretch>
            <a:fillRect/>
          </a:stretch>
        </p:blipFill>
        <p:spPr>
          <a:xfrm>
            <a:off x="5765074" y="3540034"/>
            <a:ext cx="6348548" cy="3174274"/>
          </a:xfrm>
          <a:prstGeom prst="rect">
            <a:avLst/>
          </a:prstGeom>
        </p:spPr>
      </p:pic>
    </p:spTree>
    <p:extLst>
      <p:ext uri="{BB962C8B-B14F-4D97-AF65-F5344CB8AC3E}">
        <p14:creationId xmlns:p14="http://schemas.microsoft.com/office/powerpoint/2010/main" val="3932792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3">
                                            <p:txEl>
                                              <p:pRg st="1" end="1"/>
                                            </p:txEl>
                                          </p:spTgt>
                                        </p:tgtEl>
                                        <p:attrNameLst>
                                          <p:attrName>r</p:attrName>
                                        </p:attrNameLst>
                                      </p:cBhvr>
                                    </p:animRot>
                                    <p:animRot by="-240000">
                                      <p:cBhvr>
                                        <p:cTn id="7" dur="200" fill="hold">
                                          <p:stCondLst>
                                            <p:cond delay="200"/>
                                          </p:stCondLst>
                                        </p:cTn>
                                        <p:tgtEl>
                                          <p:spTgt spid="3">
                                            <p:txEl>
                                              <p:pRg st="1" end="1"/>
                                            </p:txEl>
                                          </p:spTgt>
                                        </p:tgtEl>
                                        <p:attrNameLst>
                                          <p:attrName>r</p:attrName>
                                        </p:attrNameLst>
                                      </p:cBhvr>
                                    </p:animRot>
                                    <p:animRot by="240000">
                                      <p:cBhvr>
                                        <p:cTn id="8" dur="200" fill="hold">
                                          <p:stCondLst>
                                            <p:cond delay="400"/>
                                          </p:stCondLst>
                                        </p:cTn>
                                        <p:tgtEl>
                                          <p:spTgt spid="3">
                                            <p:txEl>
                                              <p:pRg st="1" end="1"/>
                                            </p:txEl>
                                          </p:spTgt>
                                        </p:tgtEl>
                                        <p:attrNameLst>
                                          <p:attrName>r</p:attrName>
                                        </p:attrNameLst>
                                      </p:cBhvr>
                                    </p:animRot>
                                    <p:animRot by="-240000">
                                      <p:cBhvr>
                                        <p:cTn id="9" dur="200" fill="hold">
                                          <p:stCondLst>
                                            <p:cond delay="600"/>
                                          </p:stCondLst>
                                        </p:cTn>
                                        <p:tgtEl>
                                          <p:spTgt spid="3">
                                            <p:txEl>
                                              <p:pRg st="1" end="1"/>
                                            </p:txEl>
                                          </p:spTgt>
                                        </p:tgtEl>
                                        <p:attrNameLst>
                                          <p:attrName>r</p:attrName>
                                        </p:attrNameLst>
                                      </p:cBhvr>
                                    </p:animRot>
                                    <p:animRot by="120000">
                                      <p:cBhvr>
                                        <p:cTn id="10" dur="200" fill="hold">
                                          <p:stCondLst>
                                            <p:cond delay="800"/>
                                          </p:stCondLst>
                                        </p:cTn>
                                        <p:tgtEl>
                                          <p:spTgt spid="3">
                                            <p:txEl>
                                              <p:pRg st="1" end="1"/>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2" presetClass="emph" presetSubtype="0" fill="hold" grpId="0" nodeType="clickEffect">
                                  <p:stCondLst>
                                    <p:cond delay="0"/>
                                  </p:stCondLst>
                                  <p:childTnLst>
                                    <p:animRot by="120000">
                                      <p:cBhvr>
                                        <p:cTn id="14" dur="100" fill="hold">
                                          <p:stCondLst>
                                            <p:cond delay="0"/>
                                          </p:stCondLst>
                                        </p:cTn>
                                        <p:tgtEl>
                                          <p:spTgt spid="3">
                                            <p:txEl>
                                              <p:pRg st="2" end="2"/>
                                            </p:txEl>
                                          </p:spTgt>
                                        </p:tgtEl>
                                        <p:attrNameLst>
                                          <p:attrName>r</p:attrName>
                                        </p:attrNameLst>
                                      </p:cBhvr>
                                    </p:animRot>
                                    <p:animRot by="-240000">
                                      <p:cBhvr>
                                        <p:cTn id="15" dur="200" fill="hold">
                                          <p:stCondLst>
                                            <p:cond delay="200"/>
                                          </p:stCondLst>
                                        </p:cTn>
                                        <p:tgtEl>
                                          <p:spTgt spid="3">
                                            <p:txEl>
                                              <p:pRg st="2" end="2"/>
                                            </p:txEl>
                                          </p:spTgt>
                                        </p:tgtEl>
                                        <p:attrNameLst>
                                          <p:attrName>r</p:attrName>
                                        </p:attrNameLst>
                                      </p:cBhvr>
                                    </p:animRot>
                                    <p:animRot by="240000">
                                      <p:cBhvr>
                                        <p:cTn id="16" dur="200" fill="hold">
                                          <p:stCondLst>
                                            <p:cond delay="400"/>
                                          </p:stCondLst>
                                        </p:cTn>
                                        <p:tgtEl>
                                          <p:spTgt spid="3">
                                            <p:txEl>
                                              <p:pRg st="2" end="2"/>
                                            </p:txEl>
                                          </p:spTgt>
                                        </p:tgtEl>
                                        <p:attrNameLst>
                                          <p:attrName>r</p:attrName>
                                        </p:attrNameLst>
                                      </p:cBhvr>
                                    </p:animRot>
                                    <p:animRot by="-240000">
                                      <p:cBhvr>
                                        <p:cTn id="17" dur="200" fill="hold">
                                          <p:stCondLst>
                                            <p:cond delay="600"/>
                                          </p:stCondLst>
                                        </p:cTn>
                                        <p:tgtEl>
                                          <p:spTgt spid="3">
                                            <p:txEl>
                                              <p:pRg st="2" end="2"/>
                                            </p:txEl>
                                          </p:spTgt>
                                        </p:tgtEl>
                                        <p:attrNameLst>
                                          <p:attrName>r</p:attrName>
                                        </p:attrNameLst>
                                      </p:cBhvr>
                                    </p:animRot>
                                    <p:animRot by="120000">
                                      <p:cBhvr>
                                        <p:cTn id="18" dur="200" fill="hold">
                                          <p:stCondLst>
                                            <p:cond delay="800"/>
                                          </p:stCondLst>
                                        </p:cTn>
                                        <p:tgtEl>
                                          <p:spTgt spid="3">
                                            <p:txEl>
                                              <p:pRg st="2" end="2"/>
                                            </p:txEl>
                                          </p:spTgt>
                                        </p:tgtEl>
                                        <p:attrNameLst>
                                          <p:attrName>r</p:attrName>
                                        </p:attrNameLst>
                                      </p:cBhvr>
                                    </p:animRot>
                                  </p:childTnLst>
                                </p:cTn>
                              </p:par>
                              <p:par>
                                <p:cTn id="19" presetID="32" presetClass="emph" presetSubtype="0" fill="hold" grpId="0" nodeType="withEffect">
                                  <p:stCondLst>
                                    <p:cond delay="0"/>
                                  </p:stCondLst>
                                  <p:childTnLst>
                                    <p:animRot by="120000">
                                      <p:cBhvr>
                                        <p:cTn id="20" dur="100" fill="hold">
                                          <p:stCondLst>
                                            <p:cond delay="0"/>
                                          </p:stCondLst>
                                        </p:cTn>
                                        <p:tgtEl>
                                          <p:spTgt spid="3">
                                            <p:txEl>
                                              <p:pRg st="3" end="3"/>
                                            </p:txEl>
                                          </p:spTgt>
                                        </p:tgtEl>
                                        <p:attrNameLst>
                                          <p:attrName>r</p:attrName>
                                        </p:attrNameLst>
                                      </p:cBhvr>
                                    </p:animRot>
                                    <p:animRot by="-240000">
                                      <p:cBhvr>
                                        <p:cTn id="21" dur="200" fill="hold">
                                          <p:stCondLst>
                                            <p:cond delay="200"/>
                                          </p:stCondLst>
                                        </p:cTn>
                                        <p:tgtEl>
                                          <p:spTgt spid="3">
                                            <p:txEl>
                                              <p:pRg st="3" end="3"/>
                                            </p:txEl>
                                          </p:spTgt>
                                        </p:tgtEl>
                                        <p:attrNameLst>
                                          <p:attrName>r</p:attrName>
                                        </p:attrNameLst>
                                      </p:cBhvr>
                                    </p:animRot>
                                    <p:animRot by="240000">
                                      <p:cBhvr>
                                        <p:cTn id="22" dur="200" fill="hold">
                                          <p:stCondLst>
                                            <p:cond delay="400"/>
                                          </p:stCondLst>
                                        </p:cTn>
                                        <p:tgtEl>
                                          <p:spTgt spid="3">
                                            <p:txEl>
                                              <p:pRg st="3" end="3"/>
                                            </p:txEl>
                                          </p:spTgt>
                                        </p:tgtEl>
                                        <p:attrNameLst>
                                          <p:attrName>r</p:attrName>
                                        </p:attrNameLst>
                                      </p:cBhvr>
                                    </p:animRot>
                                    <p:animRot by="-240000">
                                      <p:cBhvr>
                                        <p:cTn id="23" dur="200" fill="hold">
                                          <p:stCondLst>
                                            <p:cond delay="600"/>
                                          </p:stCondLst>
                                        </p:cTn>
                                        <p:tgtEl>
                                          <p:spTgt spid="3">
                                            <p:txEl>
                                              <p:pRg st="3" end="3"/>
                                            </p:txEl>
                                          </p:spTgt>
                                        </p:tgtEl>
                                        <p:attrNameLst>
                                          <p:attrName>r</p:attrName>
                                        </p:attrNameLst>
                                      </p:cBhvr>
                                    </p:animRot>
                                    <p:animRot by="120000">
                                      <p:cBhvr>
                                        <p:cTn id="24" dur="200" fill="hold">
                                          <p:stCondLst>
                                            <p:cond delay="800"/>
                                          </p:stCondLst>
                                        </p:cTn>
                                        <p:tgtEl>
                                          <p:spTgt spid="3">
                                            <p:txEl>
                                              <p:pRg st="3" end="3"/>
                                            </p:txEl>
                                          </p:spTgt>
                                        </p:tgtEl>
                                        <p:attrNameLst>
                                          <p:attrName>r</p:attrName>
                                        </p:attrNameLst>
                                      </p:cBhvr>
                                    </p:animRot>
                                  </p:childTnLst>
                                </p:cTn>
                              </p:par>
                            </p:childTnLst>
                          </p:cTn>
                        </p:par>
                      </p:childTnLst>
                    </p:cTn>
                  </p:par>
                  <p:par>
                    <p:cTn id="25" fill="hold">
                      <p:stCondLst>
                        <p:cond delay="indefinite"/>
                      </p:stCondLst>
                      <p:childTnLst>
                        <p:par>
                          <p:cTn id="26" fill="hold">
                            <p:stCondLst>
                              <p:cond delay="0"/>
                            </p:stCondLst>
                            <p:childTnLst>
                              <p:par>
                                <p:cTn id="27" presetID="32" presetClass="emph" presetSubtype="0" fill="hold" grpId="0" nodeType="clickEffect">
                                  <p:stCondLst>
                                    <p:cond delay="0"/>
                                  </p:stCondLst>
                                  <p:childTnLst>
                                    <p:animRot by="120000">
                                      <p:cBhvr>
                                        <p:cTn id="28" dur="100" fill="hold">
                                          <p:stCondLst>
                                            <p:cond delay="0"/>
                                          </p:stCondLst>
                                        </p:cTn>
                                        <p:tgtEl>
                                          <p:spTgt spid="3">
                                            <p:txEl>
                                              <p:pRg st="4" end="4"/>
                                            </p:txEl>
                                          </p:spTgt>
                                        </p:tgtEl>
                                        <p:attrNameLst>
                                          <p:attrName>r</p:attrName>
                                        </p:attrNameLst>
                                      </p:cBhvr>
                                    </p:animRot>
                                    <p:animRot by="-240000">
                                      <p:cBhvr>
                                        <p:cTn id="29" dur="200" fill="hold">
                                          <p:stCondLst>
                                            <p:cond delay="200"/>
                                          </p:stCondLst>
                                        </p:cTn>
                                        <p:tgtEl>
                                          <p:spTgt spid="3">
                                            <p:txEl>
                                              <p:pRg st="4" end="4"/>
                                            </p:txEl>
                                          </p:spTgt>
                                        </p:tgtEl>
                                        <p:attrNameLst>
                                          <p:attrName>r</p:attrName>
                                        </p:attrNameLst>
                                      </p:cBhvr>
                                    </p:animRot>
                                    <p:animRot by="240000">
                                      <p:cBhvr>
                                        <p:cTn id="30" dur="200" fill="hold">
                                          <p:stCondLst>
                                            <p:cond delay="400"/>
                                          </p:stCondLst>
                                        </p:cTn>
                                        <p:tgtEl>
                                          <p:spTgt spid="3">
                                            <p:txEl>
                                              <p:pRg st="4" end="4"/>
                                            </p:txEl>
                                          </p:spTgt>
                                        </p:tgtEl>
                                        <p:attrNameLst>
                                          <p:attrName>r</p:attrName>
                                        </p:attrNameLst>
                                      </p:cBhvr>
                                    </p:animRot>
                                    <p:animRot by="-240000">
                                      <p:cBhvr>
                                        <p:cTn id="31" dur="200" fill="hold">
                                          <p:stCondLst>
                                            <p:cond delay="600"/>
                                          </p:stCondLst>
                                        </p:cTn>
                                        <p:tgtEl>
                                          <p:spTgt spid="3">
                                            <p:txEl>
                                              <p:pRg st="4" end="4"/>
                                            </p:txEl>
                                          </p:spTgt>
                                        </p:tgtEl>
                                        <p:attrNameLst>
                                          <p:attrName>r</p:attrName>
                                        </p:attrNameLst>
                                      </p:cBhvr>
                                    </p:animRot>
                                    <p:animRot by="120000">
                                      <p:cBhvr>
                                        <p:cTn id="32" dur="200" fill="hold">
                                          <p:stCondLst>
                                            <p:cond delay="800"/>
                                          </p:stCondLst>
                                        </p:cTn>
                                        <p:tgtEl>
                                          <p:spTgt spid="3">
                                            <p:txEl>
                                              <p:pRg st="4" end="4"/>
                                            </p:txEl>
                                          </p:spTgt>
                                        </p:tgtEl>
                                        <p:attrNameLst>
                                          <p:attrName>r</p:attrName>
                                        </p:attrNameLst>
                                      </p:cBhvr>
                                    </p:animRot>
                                  </p:childTnLst>
                                </p:cTn>
                              </p:par>
                            </p:childTnLst>
                          </p:cTn>
                        </p:par>
                      </p:childTnLst>
                    </p:cTn>
                  </p:par>
                  <p:par>
                    <p:cTn id="33" fill="hold">
                      <p:stCondLst>
                        <p:cond delay="indefinite"/>
                      </p:stCondLst>
                      <p:childTnLst>
                        <p:par>
                          <p:cTn id="34" fill="hold">
                            <p:stCondLst>
                              <p:cond delay="0"/>
                            </p:stCondLst>
                            <p:childTnLst>
                              <p:par>
                                <p:cTn id="35" presetID="32" presetClass="emph" presetSubtype="0" fill="hold" grpId="0" nodeType="clickEffect">
                                  <p:stCondLst>
                                    <p:cond delay="0"/>
                                  </p:stCondLst>
                                  <p:childTnLst>
                                    <p:animRot by="120000">
                                      <p:cBhvr>
                                        <p:cTn id="36" dur="100" fill="hold">
                                          <p:stCondLst>
                                            <p:cond delay="0"/>
                                          </p:stCondLst>
                                        </p:cTn>
                                        <p:tgtEl>
                                          <p:spTgt spid="3">
                                            <p:txEl>
                                              <p:pRg st="5" end="5"/>
                                            </p:txEl>
                                          </p:spTgt>
                                        </p:tgtEl>
                                        <p:attrNameLst>
                                          <p:attrName>r</p:attrName>
                                        </p:attrNameLst>
                                      </p:cBhvr>
                                    </p:animRot>
                                    <p:animRot by="-240000">
                                      <p:cBhvr>
                                        <p:cTn id="37" dur="200" fill="hold">
                                          <p:stCondLst>
                                            <p:cond delay="200"/>
                                          </p:stCondLst>
                                        </p:cTn>
                                        <p:tgtEl>
                                          <p:spTgt spid="3">
                                            <p:txEl>
                                              <p:pRg st="5" end="5"/>
                                            </p:txEl>
                                          </p:spTgt>
                                        </p:tgtEl>
                                        <p:attrNameLst>
                                          <p:attrName>r</p:attrName>
                                        </p:attrNameLst>
                                      </p:cBhvr>
                                    </p:animRot>
                                    <p:animRot by="240000">
                                      <p:cBhvr>
                                        <p:cTn id="38" dur="200" fill="hold">
                                          <p:stCondLst>
                                            <p:cond delay="400"/>
                                          </p:stCondLst>
                                        </p:cTn>
                                        <p:tgtEl>
                                          <p:spTgt spid="3">
                                            <p:txEl>
                                              <p:pRg st="5" end="5"/>
                                            </p:txEl>
                                          </p:spTgt>
                                        </p:tgtEl>
                                        <p:attrNameLst>
                                          <p:attrName>r</p:attrName>
                                        </p:attrNameLst>
                                      </p:cBhvr>
                                    </p:animRot>
                                    <p:animRot by="-240000">
                                      <p:cBhvr>
                                        <p:cTn id="39" dur="200" fill="hold">
                                          <p:stCondLst>
                                            <p:cond delay="600"/>
                                          </p:stCondLst>
                                        </p:cTn>
                                        <p:tgtEl>
                                          <p:spTgt spid="3">
                                            <p:txEl>
                                              <p:pRg st="5" end="5"/>
                                            </p:txEl>
                                          </p:spTgt>
                                        </p:tgtEl>
                                        <p:attrNameLst>
                                          <p:attrName>r</p:attrName>
                                        </p:attrNameLst>
                                      </p:cBhvr>
                                    </p:animRot>
                                    <p:animRot by="120000">
                                      <p:cBhvr>
                                        <p:cTn id="40" dur="200" fill="hold">
                                          <p:stCondLst>
                                            <p:cond delay="800"/>
                                          </p:stCondLst>
                                        </p:cTn>
                                        <p:tgtEl>
                                          <p:spTgt spid="3">
                                            <p:txEl>
                                              <p:pRg st="5" end="5"/>
                                            </p:txEl>
                                          </p:spTgt>
                                        </p:tgtEl>
                                        <p:attrNameLst>
                                          <p:attrName>r</p:attrName>
                                        </p:attrNameLst>
                                      </p:cBhvr>
                                    </p:animRot>
                                  </p:childTnLst>
                                </p:cTn>
                              </p:par>
                            </p:childTnLst>
                          </p:cTn>
                        </p:par>
                      </p:childTnLst>
                    </p:cTn>
                  </p:par>
                  <p:par>
                    <p:cTn id="41" fill="hold">
                      <p:stCondLst>
                        <p:cond delay="indefinite"/>
                      </p:stCondLst>
                      <p:childTnLst>
                        <p:par>
                          <p:cTn id="42" fill="hold">
                            <p:stCondLst>
                              <p:cond delay="0"/>
                            </p:stCondLst>
                            <p:childTnLst>
                              <p:par>
                                <p:cTn id="43" presetID="6" presetClass="entr" presetSubtype="16" fill="hold" nodeType="clickEffect">
                                  <p:stCondLst>
                                    <p:cond delay="0"/>
                                  </p:stCondLst>
                                  <p:childTnLst>
                                    <p:set>
                                      <p:cBhvr>
                                        <p:cTn id="44" dur="1" fill="hold">
                                          <p:stCondLst>
                                            <p:cond delay="0"/>
                                          </p:stCondLst>
                                        </p:cTn>
                                        <p:tgtEl>
                                          <p:spTgt spid="3">
                                            <p:txEl>
                                              <p:pRg st="1" end="1"/>
                                            </p:txEl>
                                          </p:spTgt>
                                        </p:tgtEl>
                                        <p:attrNameLst>
                                          <p:attrName>style.visibility</p:attrName>
                                        </p:attrNameLst>
                                      </p:cBhvr>
                                      <p:to>
                                        <p:strVal val="visible"/>
                                      </p:to>
                                    </p:set>
                                    <p:animEffect transition="in" filter="circle(in)">
                                      <p:cBhvr>
                                        <p:cTn id="45" dur="2000"/>
                                        <p:tgtEl>
                                          <p:spTgt spid="3">
                                            <p:txEl>
                                              <p:pRg st="1" end="1"/>
                                            </p:txEl>
                                          </p:spTgt>
                                        </p:tgtEl>
                                      </p:cBhvr>
                                    </p:animEffect>
                                  </p:childTnLst>
                                </p:cTn>
                              </p:par>
                              <p:par>
                                <p:cTn id="46" presetID="6" presetClass="entr" presetSubtype="16" fill="hold" nodeType="withEffect">
                                  <p:stCondLst>
                                    <p:cond delay="0"/>
                                  </p:stCondLst>
                                  <p:childTnLst>
                                    <p:set>
                                      <p:cBhvr>
                                        <p:cTn id="47" dur="1" fill="hold">
                                          <p:stCondLst>
                                            <p:cond delay="0"/>
                                          </p:stCondLst>
                                        </p:cTn>
                                        <p:tgtEl>
                                          <p:spTgt spid="3">
                                            <p:txEl>
                                              <p:pRg st="2" end="2"/>
                                            </p:txEl>
                                          </p:spTgt>
                                        </p:tgtEl>
                                        <p:attrNameLst>
                                          <p:attrName>style.visibility</p:attrName>
                                        </p:attrNameLst>
                                      </p:cBhvr>
                                      <p:to>
                                        <p:strVal val="visible"/>
                                      </p:to>
                                    </p:set>
                                    <p:animEffect transition="in" filter="circle(in)">
                                      <p:cBhvr>
                                        <p:cTn id="48" dur="2000"/>
                                        <p:tgtEl>
                                          <p:spTgt spid="3">
                                            <p:txEl>
                                              <p:pRg st="2" end="2"/>
                                            </p:txEl>
                                          </p:spTgt>
                                        </p:tgtEl>
                                      </p:cBhvr>
                                    </p:animEffect>
                                  </p:childTnLst>
                                </p:cTn>
                              </p:par>
                              <p:par>
                                <p:cTn id="49" presetID="6" presetClass="entr" presetSubtype="16" fill="hold" nodeType="withEffect">
                                  <p:stCondLst>
                                    <p:cond delay="0"/>
                                  </p:stCondLst>
                                  <p:childTnLst>
                                    <p:set>
                                      <p:cBhvr>
                                        <p:cTn id="50" dur="1" fill="hold">
                                          <p:stCondLst>
                                            <p:cond delay="0"/>
                                          </p:stCondLst>
                                        </p:cTn>
                                        <p:tgtEl>
                                          <p:spTgt spid="3">
                                            <p:txEl>
                                              <p:pRg st="3" end="3"/>
                                            </p:txEl>
                                          </p:spTgt>
                                        </p:tgtEl>
                                        <p:attrNameLst>
                                          <p:attrName>style.visibility</p:attrName>
                                        </p:attrNameLst>
                                      </p:cBhvr>
                                      <p:to>
                                        <p:strVal val="visible"/>
                                      </p:to>
                                    </p:set>
                                    <p:animEffect transition="in" filter="circle(in)">
                                      <p:cBhvr>
                                        <p:cTn id="51" dur="2000"/>
                                        <p:tgtEl>
                                          <p:spTgt spid="3">
                                            <p:txEl>
                                              <p:pRg st="3" end="3"/>
                                            </p:txEl>
                                          </p:spTgt>
                                        </p:tgtEl>
                                      </p:cBhvr>
                                    </p:animEffect>
                                  </p:childTnLst>
                                </p:cTn>
                              </p:par>
                              <p:par>
                                <p:cTn id="52" presetID="6" presetClass="entr" presetSubtype="16" fill="hold" nodeType="withEffect">
                                  <p:stCondLst>
                                    <p:cond delay="0"/>
                                  </p:stCondLst>
                                  <p:childTnLst>
                                    <p:set>
                                      <p:cBhvr>
                                        <p:cTn id="53" dur="1" fill="hold">
                                          <p:stCondLst>
                                            <p:cond delay="0"/>
                                          </p:stCondLst>
                                        </p:cTn>
                                        <p:tgtEl>
                                          <p:spTgt spid="3">
                                            <p:txEl>
                                              <p:pRg st="4" end="4"/>
                                            </p:txEl>
                                          </p:spTgt>
                                        </p:tgtEl>
                                        <p:attrNameLst>
                                          <p:attrName>style.visibility</p:attrName>
                                        </p:attrNameLst>
                                      </p:cBhvr>
                                      <p:to>
                                        <p:strVal val="visible"/>
                                      </p:to>
                                    </p:set>
                                    <p:animEffect transition="in" filter="circle(in)">
                                      <p:cBhvr>
                                        <p:cTn id="54" dur="2000"/>
                                        <p:tgtEl>
                                          <p:spTgt spid="3">
                                            <p:txEl>
                                              <p:pRg st="4" end="4"/>
                                            </p:txEl>
                                          </p:spTgt>
                                        </p:tgtEl>
                                      </p:cBhvr>
                                    </p:animEffect>
                                  </p:childTnLst>
                                </p:cTn>
                              </p:par>
                              <p:par>
                                <p:cTn id="55" presetID="6" presetClass="entr" presetSubtype="16" fill="hold" nodeType="withEffect">
                                  <p:stCondLst>
                                    <p:cond delay="0"/>
                                  </p:stCondLst>
                                  <p:childTnLst>
                                    <p:set>
                                      <p:cBhvr>
                                        <p:cTn id="56" dur="1" fill="hold">
                                          <p:stCondLst>
                                            <p:cond delay="0"/>
                                          </p:stCondLst>
                                        </p:cTn>
                                        <p:tgtEl>
                                          <p:spTgt spid="3">
                                            <p:txEl>
                                              <p:pRg st="5" end="5"/>
                                            </p:txEl>
                                          </p:spTgt>
                                        </p:tgtEl>
                                        <p:attrNameLst>
                                          <p:attrName>style.visibility</p:attrName>
                                        </p:attrNameLst>
                                      </p:cBhvr>
                                      <p:to>
                                        <p:strVal val="visible"/>
                                      </p:to>
                                    </p:set>
                                    <p:animEffect transition="in" filter="circle(in)">
                                      <p:cBhvr>
                                        <p:cTn id="57" dur="2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smtClean="0"/>
              <a:t>Flapping flight</a:t>
            </a:r>
            <a:endParaRPr lang="en-US" sz="4400" b="1" dirty="0"/>
          </a:p>
        </p:txBody>
      </p:sp>
      <p:pic>
        <p:nvPicPr>
          <p:cNvPr id="4" name="Content Placeholder 3" descr="4961_8_106-flapping-flight-bird.jpg"/>
          <p:cNvPicPr>
            <a:picLocks noGrp="1" noChangeAspect="1"/>
          </p:cNvPicPr>
          <p:nvPr>
            <p:ph idx="1"/>
          </p:nvPr>
        </p:nvPicPr>
        <p:blipFill>
          <a:blip r:embed="rId2"/>
          <a:stretch>
            <a:fillRect/>
          </a:stretch>
        </p:blipFill>
        <p:spPr>
          <a:xfrm>
            <a:off x="3278187" y="2404269"/>
            <a:ext cx="4314825" cy="3257550"/>
          </a:xfrm>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7A3D0F5-7062-4646-B8C3-7B7FF34E2B66}"/>
              </a:ext>
            </a:extLst>
          </p:cNvPr>
          <p:cNvSpPr>
            <a:spLocks noGrp="1"/>
          </p:cNvSpPr>
          <p:nvPr>
            <p:ph type="title"/>
          </p:nvPr>
        </p:nvSpPr>
        <p:spPr/>
        <p:txBody>
          <a:bodyPr/>
          <a:lstStyle/>
          <a:p>
            <a:pPr marL="571500" indent="-571500">
              <a:buFont typeface="Arial" panose="020B0604020202020204" pitchFamily="34" charset="0"/>
              <a:buChar char="•"/>
            </a:pPr>
            <a:r>
              <a:rPr lang="en-US" sz="2800" cap="none" dirty="0">
                <a:latin typeface="Times New Roman" panose="02020603050405020304" pitchFamily="18" charset="0"/>
                <a:cs typeface="Times New Roman" panose="02020603050405020304" pitchFamily="18" charset="0"/>
              </a:rPr>
              <a:t>Wings of the birds also act as propeller</a:t>
            </a:r>
            <a:r>
              <a:rPr lang="en-US" dirty="0"/>
              <a:t>. </a:t>
            </a:r>
          </a:p>
        </p:txBody>
      </p:sp>
      <p:pic>
        <p:nvPicPr>
          <p:cNvPr id="4" name="Content Placeholder 3">
            <a:extLst>
              <a:ext uri="{FF2B5EF4-FFF2-40B4-BE49-F238E27FC236}">
                <a16:creationId xmlns="" xmlns:a16="http://schemas.microsoft.com/office/drawing/2014/main" id="{DF352D5C-9BE3-45A9-B946-E29AF7C1973C}"/>
              </a:ext>
            </a:extLst>
          </p:cNvPr>
          <p:cNvPicPr>
            <a:picLocks noGrp="1" noChangeAspect="1"/>
          </p:cNvPicPr>
          <p:nvPr>
            <p:ph idx="1"/>
          </p:nvPr>
        </p:nvPicPr>
        <p:blipFill>
          <a:blip r:embed="rId2"/>
          <a:stretch>
            <a:fillRect/>
          </a:stretch>
        </p:blipFill>
        <p:spPr>
          <a:xfrm>
            <a:off x="609600" y="2292640"/>
            <a:ext cx="9652000" cy="3480807"/>
          </a:xfrm>
          <a:prstGeom prst="rect">
            <a:avLst/>
          </a:prstGeom>
        </p:spPr>
      </p:pic>
    </p:spTree>
    <p:extLst>
      <p:ext uri="{BB962C8B-B14F-4D97-AF65-F5344CB8AC3E}">
        <p14:creationId xmlns:p14="http://schemas.microsoft.com/office/powerpoint/2010/main" val="490732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ppt_w</p:attrName>
                                        </p:attrNameLst>
                                      </p:cBhvr>
                                      <p:tavLst>
                                        <p:tav tm="0" fmla="#ppt_w*sin(2.5*pi*$)">
                                          <p:val>
                                            <p:fltVal val="0"/>
                                          </p:val>
                                        </p:tav>
                                        <p:tav tm="100000">
                                          <p:val>
                                            <p:fltVal val="1"/>
                                          </p:val>
                                        </p:tav>
                                      </p:tavLst>
                                    </p:anim>
                                    <p:anim calcmode="lin" valueType="num">
                                      <p:cBhvr>
                                        <p:cTn id="9" dur="2000" fill="hold"/>
                                        <p:tgtEl>
                                          <p:spTgt spid="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B1CD365-C25B-445D-B46B-BE20C81C0A01}"/>
              </a:ext>
            </a:extLst>
          </p:cNvPr>
          <p:cNvSpPr>
            <a:spLocks noGrp="1"/>
          </p:cNvSpPr>
          <p:nvPr>
            <p:ph type="title"/>
          </p:nvPr>
        </p:nvSpPr>
        <p:spPr/>
        <p:txBody>
          <a:bodyPr>
            <a:normAutofit fontScale="90000"/>
          </a:bodyPr>
          <a:lstStyle/>
          <a:p>
            <a:r>
              <a:rPr lang="en-US" sz="4900" b="1" cap="none" dirty="0">
                <a:latin typeface="Times New Roman" panose="02020603050405020304" pitchFamily="18" charset="0"/>
                <a:cs typeface="Times New Roman" panose="02020603050405020304" pitchFamily="18" charset="0"/>
              </a:rPr>
              <a:t>Humming Bird</a:t>
            </a:r>
            <a:r>
              <a:rPr lang="en-US" b="1" cap="none" dirty="0">
                <a:latin typeface="Times New Roman" panose="02020603050405020304" pitchFamily="18" charset="0"/>
                <a:cs typeface="Times New Roman" panose="02020603050405020304" pitchFamily="18" charset="0"/>
              </a:rPr>
              <a:t/>
            </a:r>
            <a:br>
              <a:rPr lang="en-US" b="1" cap="none" dirty="0">
                <a:latin typeface="Times New Roman" panose="02020603050405020304" pitchFamily="18" charset="0"/>
                <a:cs typeface="Times New Roman" panose="02020603050405020304" pitchFamily="18" charset="0"/>
              </a:rPr>
            </a:br>
            <a:r>
              <a:rPr lang="en-US" b="1" cap="none" dirty="0">
                <a:latin typeface="Times New Roman" panose="02020603050405020304" pitchFamily="18" charset="0"/>
                <a:cs typeface="Times New Roman" panose="02020603050405020304" pitchFamily="18" charset="0"/>
              </a:rPr>
              <a:t>   </a:t>
            </a:r>
            <a:r>
              <a:rPr lang="en-US" sz="3200" cap="none" dirty="0">
                <a:latin typeface="Times New Roman" panose="02020603050405020304" pitchFamily="18" charset="0"/>
                <a:cs typeface="Times New Roman" panose="02020603050405020304" pitchFamily="18" charset="0"/>
              </a:rPr>
              <a:t>(Crawfor Greenewatt 1960)</a:t>
            </a:r>
            <a:endParaRPr lang="en-US" cap="none"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0C24CFC8-D541-4F62-9377-B62320A7509F}"/>
              </a:ext>
            </a:extLst>
          </p:cNvPr>
          <p:cNvSpPr>
            <a:spLocks noGrp="1"/>
          </p:cNvSpPr>
          <p:nvPr>
            <p:ph idx="1"/>
          </p:nvPr>
        </p:nvSpPr>
        <p:spPr/>
        <p:txBody>
          <a:bodyPr>
            <a:noAutofit/>
          </a:bodyPr>
          <a:lstStyle/>
          <a:p>
            <a:pPr algn="just"/>
            <a:r>
              <a:rPr lang="en-US" sz="2800" b="1" dirty="0">
                <a:latin typeface="Times New Roman" panose="02020603050405020304" pitchFamily="18" charset="0"/>
                <a:cs typeface="Times New Roman" panose="02020603050405020304" pitchFamily="18" charset="0"/>
              </a:rPr>
              <a:t>He said that the flight of humming bird resembles with the helicopter in which the propeller to rotate about a horizontal axis to produce various combination of lift and thrust. </a:t>
            </a:r>
          </a:p>
          <a:p>
            <a:pPr algn="just"/>
            <a:r>
              <a:rPr lang="en-US" sz="2800" b="1" dirty="0">
                <a:latin typeface="Times New Roman" panose="02020603050405020304" pitchFamily="18" charset="0"/>
                <a:cs typeface="Times New Roman" panose="02020603050405020304" pitchFamily="18" charset="0"/>
              </a:rPr>
              <a:t>In hovering flight, wing move backward and forward in a horizontal plane. </a:t>
            </a:r>
          </a:p>
          <a:p>
            <a:pPr lvl="1" algn="just">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On the downstroke, the wing move with the long leading edge forward. The feather trailing upward to produce a small positive angle of attack. </a:t>
            </a:r>
          </a:p>
          <a:p>
            <a:pPr lvl="1" algn="just">
              <a:buFont typeface="Wingdings" panose="05000000000000000000" pitchFamily="2" charset="2"/>
              <a:buChar char="v"/>
            </a:pPr>
            <a:r>
              <a:rPr lang="en-US" sz="2800" b="1" dirty="0">
                <a:solidFill>
                  <a:schemeClr val="tx1"/>
                </a:solidFill>
                <a:latin typeface="Times New Roman" panose="02020603050405020304" pitchFamily="18" charset="0"/>
                <a:cs typeface="Times New Roman" panose="02020603050405020304" pitchFamily="18" charset="0"/>
              </a:rPr>
              <a:t>On back stroke, leading edge rotate nearly a hundred and eighty degree and move backward. </a:t>
            </a:r>
          </a:p>
        </p:txBody>
      </p:sp>
      <p:pic>
        <p:nvPicPr>
          <p:cNvPr id="4" name="Picture 3" descr="22007781_1940849626153966_614016034682873385_n.jpg"/>
          <p:cNvPicPr>
            <a:picLocks noChangeAspect="1"/>
          </p:cNvPicPr>
          <p:nvPr/>
        </p:nvPicPr>
        <p:blipFill>
          <a:blip r:embed="rId2"/>
          <a:stretch>
            <a:fillRect/>
          </a:stretch>
        </p:blipFill>
        <p:spPr>
          <a:xfrm flipH="1">
            <a:off x="9235439" y="0"/>
            <a:ext cx="2956558" cy="1658957"/>
          </a:xfrm>
          <a:prstGeom prst="rect">
            <a:avLst/>
          </a:prstGeom>
        </p:spPr>
      </p:pic>
    </p:spTree>
    <p:extLst>
      <p:ext uri="{BB962C8B-B14F-4D97-AF65-F5344CB8AC3E}">
        <p14:creationId xmlns:p14="http://schemas.microsoft.com/office/powerpoint/2010/main" val="278555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Flapping of humming bird in pattern of figure </a:t>
            </a:r>
            <a:r>
              <a:rPr lang="en-US" i="1" dirty="0" smtClean="0">
                <a:solidFill>
                  <a:srgbClr val="FF0000"/>
                </a:solidFill>
              </a:rPr>
              <a:t>8</a:t>
            </a:r>
            <a:endParaRPr lang="en-US" i="1" dirty="0">
              <a:solidFill>
                <a:srgbClr val="FF0000"/>
              </a:solidFill>
            </a:endParaRPr>
          </a:p>
        </p:txBody>
      </p:sp>
      <p:pic>
        <p:nvPicPr>
          <p:cNvPr id="4" name="Content Placeholder 3" descr="aerospace-03-00019-g001.png"/>
          <p:cNvPicPr>
            <a:picLocks noGrp="1" noChangeAspect="1"/>
          </p:cNvPicPr>
          <p:nvPr>
            <p:ph idx="1"/>
          </p:nvPr>
        </p:nvPicPr>
        <p:blipFill>
          <a:blip r:embed="rId2"/>
          <a:stretch>
            <a:fillRect/>
          </a:stretch>
        </p:blipFill>
        <p:spPr>
          <a:xfrm>
            <a:off x="3657601" y="1564842"/>
            <a:ext cx="4911634" cy="5117605"/>
          </a:xfrm>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76C8497-6B43-46C2-BC49-D4B6FE2570C6}"/>
              </a:ext>
            </a:extLst>
          </p:cNvPr>
          <p:cNvSpPr>
            <a:spLocks noGrp="1"/>
          </p:cNvSpPr>
          <p:nvPr>
            <p:ph type="title"/>
          </p:nvPr>
        </p:nvSpPr>
        <p:spPr>
          <a:xfrm>
            <a:off x="1197428" y="555171"/>
            <a:ext cx="9652000" cy="1143000"/>
          </a:xfrm>
        </p:spPr>
        <p:txBody>
          <a:bodyPr>
            <a:noAutofit/>
          </a:bodyPr>
          <a:lstStyle/>
          <a:p>
            <a:pPr marL="571500" indent="-571500" algn="just">
              <a:buFont typeface="Arial" panose="020B0604020202020204" pitchFamily="34" charset="0"/>
              <a:buChar char="•"/>
            </a:pPr>
            <a:r>
              <a:rPr lang="en-US" sz="3200" b="0" cap="none" dirty="0">
                <a:solidFill>
                  <a:schemeClr val="tx1"/>
                </a:solidFill>
                <a:latin typeface="Times New Roman" panose="02020603050405020304" pitchFamily="18" charset="0"/>
                <a:cs typeface="Times New Roman" panose="02020603050405020304" pitchFamily="18" charset="0"/>
              </a:rPr>
              <a:t>A stationary hovering humming </a:t>
            </a:r>
            <a:r>
              <a:rPr lang="en-US" sz="3200" b="0" cap="none" dirty="0" smtClean="0">
                <a:solidFill>
                  <a:schemeClr val="tx1"/>
                </a:solidFill>
                <a:latin typeface="Times New Roman" panose="02020603050405020304" pitchFamily="18" charset="0"/>
                <a:cs typeface="Times New Roman" panose="02020603050405020304" pitchFamily="18" charset="0"/>
              </a:rPr>
              <a:t>bird </a:t>
            </a:r>
            <a:r>
              <a:rPr lang="en-US" sz="3200" b="0" cap="none" dirty="0">
                <a:solidFill>
                  <a:schemeClr val="tx1"/>
                </a:solidFill>
                <a:latin typeface="Times New Roman" panose="02020603050405020304" pitchFamily="18" charset="0"/>
                <a:cs typeface="Times New Roman" panose="02020603050405020304" pitchFamily="18" charset="0"/>
              </a:rPr>
              <a:t>can move forward and backward just changing the direction of wing beat. </a:t>
            </a:r>
          </a:p>
        </p:txBody>
      </p:sp>
      <p:sp>
        <p:nvSpPr>
          <p:cNvPr id="3" name="Content Placeholder 2">
            <a:extLst>
              <a:ext uri="{FF2B5EF4-FFF2-40B4-BE49-F238E27FC236}">
                <a16:creationId xmlns="" xmlns:a16="http://schemas.microsoft.com/office/drawing/2014/main" id="{7E973EFF-4EF7-4D26-87E6-6EAAA1606CCC}"/>
              </a:ext>
            </a:extLst>
          </p:cNvPr>
          <p:cNvSpPr>
            <a:spLocks noGrp="1"/>
          </p:cNvSpPr>
          <p:nvPr>
            <p:ph idx="1"/>
          </p:nvPr>
        </p:nvSpPr>
        <p:spPr>
          <a:xfrm>
            <a:off x="1141415" y="1881809"/>
            <a:ext cx="9905999" cy="3909392"/>
          </a:xfrm>
        </p:spPr>
        <p:txBody>
          <a:bodyPr>
            <a:normAutofit lnSpcReduction="10000"/>
          </a:bodyPr>
          <a:lstStyle/>
          <a:p>
            <a:r>
              <a:rPr lang="en-US" sz="3600" b="1" dirty="0">
                <a:solidFill>
                  <a:schemeClr val="tx2"/>
                </a:solidFill>
                <a:latin typeface="Times New Roman" pitchFamily="18" charset="0"/>
                <a:cs typeface="Times New Roman" pitchFamily="18" charset="0"/>
              </a:rPr>
              <a:t>Vortex Ring</a:t>
            </a:r>
          </a:p>
          <a:p>
            <a:pPr marL="0" indent="0" algn="ctr">
              <a:buNone/>
            </a:pPr>
            <a:r>
              <a:rPr lang="en-US" sz="3200" b="1" dirty="0">
                <a:latin typeface="Times New Roman" pitchFamily="18" charset="0"/>
                <a:cs typeface="Times New Roman" pitchFamily="18" charset="0"/>
              </a:rPr>
              <a:t>          “powered down stroke followed by a simple recovery stroke produces doughnut shaped rings </a:t>
            </a:r>
            <a:r>
              <a:rPr lang="en-US" sz="3200" b="1" dirty="0" smtClean="0">
                <a:latin typeface="Times New Roman" pitchFamily="18" charset="0"/>
                <a:cs typeface="Times New Roman" pitchFamily="18" charset="0"/>
              </a:rPr>
              <a:t>of turbulent</a:t>
            </a:r>
            <a:r>
              <a:rPr lang="en-US" sz="3200" b="1" dirty="0">
                <a:latin typeface="Times New Roman" pitchFamily="18" charset="0"/>
                <a:cs typeface="Times New Roman" pitchFamily="18" charset="0"/>
              </a:rPr>
              <a:t>, swirling air.”</a:t>
            </a:r>
          </a:p>
          <a:p>
            <a:pPr algn="just"/>
            <a:r>
              <a:rPr lang="en-US" sz="3200" b="1" dirty="0">
                <a:latin typeface="Times New Roman" pitchFamily="18" charset="0"/>
                <a:cs typeface="Times New Roman" pitchFamily="18" charset="0"/>
              </a:rPr>
              <a:t>The conversion of doughnut shaped rings into continuous streams in fast flight is due to the integration of forces from the wings downstroke and upstrokes. </a:t>
            </a:r>
          </a:p>
        </p:txBody>
      </p:sp>
    </p:spTree>
    <p:extLst>
      <p:ext uri="{BB962C8B-B14F-4D97-AF65-F5344CB8AC3E}">
        <p14:creationId xmlns:p14="http://schemas.microsoft.com/office/powerpoint/2010/main" val="2965899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arn(inVertical)">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barn(inVertical)">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400" b="1" dirty="0" smtClean="0"/>
              <a:t>Vortex ring</a:t>
            </a:r>
            <a:endParaRPr lang="en-US" sz="4400" b="1" dirty="0"/>
          </a:p>
        </p:txBody>
      </p:sp>
      <p:pic>
        <p:nvPicPr>
          <p:cNvPr id="4" name="Content Placeholder 3" descr="Vortex.PNG"/>
          <p:cNvPicPr>
            <a:picLocks noGrp="1" noChangeAspect="1"/>
          </p:cNvPicPr>
          <p:nvPr>
            <p:ph idx="1"/>
          </p:nvPr>
        </p:nvPicPr>
        <p:blipFill>
          <a:blip r:embed="rId2"/>
          <a:stretch>
            <a:fillRect/>
          </a:stretch>
        </p:blipFill>
        <p:spPr>
          <a:xfrm>
            <a:off x="2273869" y="1551721"/>
            <a:ext cx="7066073" cy="5058087"/>
          </a:xfr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2E1A622-640C-41B0-A1CB-DAA18C2B2811}"/>
              </a:ext>
            </a:extLst>
          </p:cNvPr>
          <p:cNvSpPr>
            <a:spLocks noGrp="1"/>
          </p:cNvSpPr>
          <p:nvPr>
            <p:ph type="title"/>
          </p:nvPr>
        </p:nvSpPr>
        <p:spPr>
          <a:xfrm>
            <a:off x="814843" y="605455"/>
            <a:ext cx="9905999" cy="1515082"/>
          </a:xfrm>
        </p:spPr>
        <p:txBody>
          <a:bodyPr>
            <a:noAutofit/>
          </a:bodyPr>
          <a:lstStyle/>
          <a:p>
            <a:pPr marL="457200" indent="-457200" algn="just">
              <a:buFont typeface="Arial" panose="020B0604020202020204" pitchFamily="34" charset="0"/>
              <a:buChar char="•"/>
            </a:pPr>
            <a:r>
              <a:rPr lang="en-US" sz="2800" cap="none" dirty="0">
                <a:latin typeface="Times New Roman" panose="02020603050405020304" pitchFamily="18" charset="0"/>
                <a:cs typeface="Times New Roman" panose="02020603050405020304" pitchFamily="18" charset="0"/>
              </a:rPr>
              <a:t>Flapping too slowly causes turbulence to backlash. </a:t>
            </a:r>
            <a:br>
              <a:rPr lang="en-US" sz="2800" cap="none" dirty="0">
                <a:latin typeface="Times New Roman" panose="02020603050405020304" pitchFamily="18" charset="0"/>
                <a:cs typeface="Times New Roman" panose="02020603050405020304" pitchFamily="18" charset="0"/>
              </a:rPr>
            </a:br>
            <a:r>
              <a:rPr lang="en-US" sz="2800" cap="none" dirty="0">
                <a:latin typeface="Times New Roman" panose="02020603050405020304" pitchFamily="18" charset="0"/>
                <a:cs typeface="Times New Roman" panose="02020603050405020304" pitchFamily="18" charset="0"/>
              </a:rPr>
              <a:t>Flapping too fast causes interference of the turbulence with next upstroke. </a:t>
            </a:r>
          </a:p>
        </p:txBody>
      </p:sp>
      <p:pic>
        <p:nvPicPr>
          <p:cNvPr id="4" name="Content Placeholder 3" descr="Archilochus-alexandri-002-edit.jpg"/>
          <p:cNvPicPr>
            <a:picLocks noGrp="1"/>
          </p:cNvPicPr>
          <p:nvPr>
            <p:ph idx="1"/>
          </p:nvPr>
        </p:nvPicPr>
        <p:blipFill>
          <a:blip r:embed="rId2">
            <a:extLst>
              <a:ext uri="{28A0092B-C50C-407E-A947-70E740481C1C}">
                <a14:useLocalDpi xmlns:a14="http://schemas.microsoft.com/office/drawing/2010/main" val="0"/>
              </a:ext>
            </a:extLst>
          </a:blip>
          <a:stretch>
            <a:fillRect/>
          </a:stretch>
        </p:blipFill>
        <p:spPr bwMode="auto">
          <a:xfrm>
            <a:off x="1959436" y="2220686"/>
            <a:ext cx="7419703" cy="4336868"/>
          </a:xfrm>
          <a:prstGeom prst="rect">
            <a:avLst/>
          </a:prstGeom>
          <a:noFill/>
          <a:ln>
            <a:noFill/>
          </a:ln>
        </p:spPr>
      </p:pic>
    </p:spTree>
    <p:extLst>
      <p:ext uri="{BB962C8B-B14F-4D97-AF65-F5344CB8AC3E}">
        <p14:creationId xmlns:p14="http://schemas.microsoft.com/office/powerpoint/2010/main" val="35483812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mph" presetSubtype="0" fill="hold" grpId="0" nodeType="clickEffect">
                                  <p:stCondLst>
                                    <p:cond delay="0"/>
                                  </p:stCondLst>
                                  <p:childTnLst>
                                    <p:animClr clrSpc="hsl" dir="cw">
                                      <p:cBhvr override="childStyle">
                                        <p:cTn id="6" dur="500" fill="hold"/>
                                        <p:tgtEl>
                                          <p:spTgt spid="2"/>
                                        </p:tgtEl>
                                        <p:attrNameLst>
                                          <p:attrName>style.color</p:attrName>
                                        </p:attrNameLst>
                                      </p:cBhvr>
                                      <p:by>
                                        <p:hsl h="0" s="-70588" l="0"/>
                                      </p:by>
                                    </p:animClr>
                                    <p:animClr clrSpc="hsl" dir="cw">
                                      <p:cBhvr>
                                        <p:cTn id="7" dur="500" fill="hold"/>
                                        <p:tgtEl>
                                          <p:spTgt spid="2"/>
                                        </p:tgtEl>
                                        <p:attrNameLst>
                                          <p:attrName>fillcolor</p:attrName>
                                        </p:attrNameLst>
                                      </p:cBhvr>
                                      <p:by>
                                        <p:hsl h="0" s="-70588" l="0"/>
                                      </p:by>
                                    </p:animClr>
                                    <p:animClr clrSpc="hsl" dir="cw">
                                      <p:cBhvr>
                                        <p:cTn id="8" dur="500" fill="hold"/>
                                        <p:tgtEl>
                                          <p:spTgt spid="2"/>
                                        </p:tgtEl>
                                        <p:attrNameLst>
                                          <p:attrName>stroke.color</p:attrName>
                                        </p:attrNameLst>
                                      </p:cBhvr>
                                      <p:by>
                                        <p:hsl h="0" s="-70588" l="0"/>
                                      </p:by>
                                    </p:animClr>
                                    <p:set>
                                      <p:cBhvr>
                                        <p:cTn id="9" dur="500" fill="hold"/>
                                        <p:tgtEl>
                                          <p:spTgt spid="2"/>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1141CA59-C34E-4B94-A960-EDD30BC6A9A6}"/>
              </a:ext>
            </a:extLst>
          </p:cNvPr>
          <p:cNvSpPr>
            <a:spLocks noGrp="1"/>
          </p:cNvSpPr>
          <p:nvPr>
            <p:ph type="title"/>
          </p:nvPr>
        </p:nvSpPr>
        <p:spPr/>
        <p:txBody>
          <a:bodyPr>
            <a:normAutofit/>
          </a:bodyPr>
          <a:lstStyle/>
          <a:p>
            <a:pPr algn="ctr"/>
            <a:r>
              <a:rPr lang="en-US" sz="4000" b="1" dirty="0">
                <a:latin typeface="Times New Roman" panose="02020603050405020304" pitchFamily="18" charset="0"/>
                <a:cs typeface="Times New Roman" panose="02020603050405020304" pitchFamily="18" charset="0"/>
              </a:rPr>
              <a:t>HUMMING BIRD</a:t>
            </a:r>
          </a:p>
        </p:txBody>
      </p:sp>
      <p:pic>
        <p:nvPicPr>
          <p:cNvPr id="4" name="Content Placeholder 3">
            <a:extLst>
              <a:ext uri="{FF2B5EF4-FFF2-40B4-BE49-F238E27FC236}">
                <a16:creationId xmlns="" xmlns:a16="http://schemas.microsoft.com/office/drawing/2014/main" id="{B3786D52-434B-4514-81F2-B9D8F25C06C5}"/>
              </a:ext>
            </a:extLst>
          </p:cNvPr>
          <p:cNvPicPr>
            <a:picLocks noGrp="1" noChangeAspect="1"/>
          </p:cNvPicPr>
          <p:nvPr>
            <p:ph idx="1"/>
          </p:nvPr>
        </p:nvPicPr>
        <p:blipFill>
          <a:blip r:embed="rId2"/>
          <a:stretch>
            <a:fillRect/>
          </a:stretch>
        </p:blipFill>
        <p:spPr>
          <a:xfrm>
            <a:off x="2494036" y="1429581"/>
            <a:ext cx="6780594" cy="5313541"/>
          </a:xfrm>
          <a:prstGeom prst="rect">
            <a:avLst/>
          </a:prstGeom>
        </p:spPr>
      </p:pic>
    </p:spTree>
    <p:extLst>
      <p:ext uri="{BB962C8B-B14F-4D97-AF65-F5344CB8AC3E}">
        <p14:creationId xmlns:p14="http://schemas.microsoft.com/office/powerpoint/2010/main" val="3457666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4"/>
                                        </p:tgtEl>
                                      </p:cBhvr>
                                    </p:animEffect>
                                    <p:animScale>
                                      <p:cBhvr>
                                        <p:cTn id="7"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F5D5590-45C7-422F-9D9F-65D9432B62F9}"/>
              </a:ext>
            </a:extLst>
          </p:cNvPr>
          <p:cNvSpPr>
            <a:spLocks noGrp="1"/>
          </p:cNvSpPr>
          <p:nvPr>
            <p:ph type="title"/>
          </p:nvPr>
        </p:nvSpPr>
        <p:spPr/>
        <p:txBody>
          <a:bodyPr>
            <a:normAutofit/>
          </a:bodyPr>
          <a:lstStyle/>
          <a:p>
            <a:r>
              <a:rPr lang="en-US" sz="4400" b="1" cap="none" dirty="0">
                <a:latin typeface="Times New Roman" panose="02020603050405020304" pitchFamily="18" charset="0"/>
                <a:cs typeface="Times New Roman" panose="02020603050405020304" pitchFamily="18" charset="0"/>
              </a:rPr>
              <a:t>Tail Contribution to Flight </a:t>
            </a:r>
          </a:p>
        </p:txBody>
      </p:sp>
      <p:sp>
        <p:nvSpPr>
          <p:cNvPr id="3" name="Content Placeholder 2">
            <a:extLst>
              <a:ext uri="{FF2B5EF4-FFF2-40B4-BE49-F238E27FC236}">
                <a16:creationId xmlns="" xmlns:a16="http://schemas.microsoft.com/office/drawing/2014/main" id="{3E378D1A-4668-417B-B167-30199E575391}"/>
              </a:ext>
            </a:extLst>
          </p:cNvPr>
          <p:cNvSpPr>
            <a:spLocks noGrp="1"/>
          </p:cNvSpPr>
          <p:nvPr>
            <p:ph idx="1"/>
          </p:nvPr>
        </p:nvSpPr>
        <p:spPr/>
        <p:txBody>
          <a:bodyPr>
            <a:normAutofit/>
          </a:bodyPr>
          <a:lstStyle/>
          <a:p>
            <a:r>
              <a:rPr lang="en-US" sz="3600" b="1" dirty="0">
                <a:latin typeface="Times New Roman" panose="02020603050405020304" pitchFamily="18" charset="0"/>
                <a:cs typeface="Times New Roman" panose="02020603050405020304" pitchFamily="18" charset="0"/>
              </a:rPr>
              <a:t>Tail contribution in flight may be minimum in species with small tail. </a:t>
            </a:r>
          </a:p>
          <a:p>
            <a:r>
              <a:rPr lang="en-US" sz="3600" b="1" dirty="0">
                <a:latin typeface="Times New Roman" panose="02020603050405020304" pitchFamily="18" charset="0"/>
                <a:cs typeface="Times New Roman" panose="02020603050405020304" pitchFamily="18" charset="0"/>
              </a:rPr>
              <a:t>Helps to control </a:t>
            </a:r>
          </a:p>
          <a:p>
            <a:pPr lvl="2">
              <a:buFont typeface="Wingdings" panose="05000000000000000000" pitchFamily="2" charset="2"/>
              <a:buChar char="v"/>
            </a:pPr>
            <a:r>
              <a:rPr lang="en-US" sz="3600" b="1" dirty="0">
                <a:latin typeface="Times New Roman" panose="02020603050405020304" pitchFamily="18" charset="0"/>
                <a:cs typeface="Times New Roman" panose="02020603050405020304" pitchFamily="18" charset="0"/>
              </a:rPr>
              <a:t>Flight position</a:t>
            </a:r>
          </a:p>
          <a:p>
            <a:pPr lvl="2">
              <a:buFont typeface="Wingdings" panose="05000000000000000000" pitchFamily="2" charset="2"/>
              <a:buChar char="v"/>
            </a:pPr>
            <a:r>
              <a:rPr lang="en-US" sz="3600" b="1" dirty="0">
                <a:latin typeface="Times New Roman" panose="02020603050405020304" pitchFamily="18" charset="0"/>
                <a:cs typeface="Times New Roman" panose="02020603050405020304" pitchFamily="18" charset="0"/>
              </a:rPr>
              <a:t>Stability</a:t>
            </a:r>
          </a:p>
          <a:p>
            <a:pPr lvl="2">
              <a:buFont typeface="Wingdings" panose="05000000000000000000" pitchFamily="2" charset="2"/>
              <a:buChar char="v"/>
            </a:pPr>
            <a:r>
              <a:rPr lang="en-US" sz="3600" b="1" dirty="0">
                <a:latin typeface="Times New Roman" panose="02020603050405020304" pitchFamily="18" charset="0"/>
                <a:cs typeface="Times New Roman" panose="02020603050405020304" pitchFamily="18" charset="0"/>
              </a:rPr>
              <a:t>Steering</a:t>
            </a:r>
          </a:p>
          <a:p>
            <a:pPr lvl="2">
              <a:buFont typeface="Wingdings" panose="05000000000000000000" pitchFamily="2" charset="2"/>
              <a:buChar char="v"/>
            </a:pPr>
            <a:r>
              <a:rPr lang="en-US" sz="3600" b="1" dirty="0" smtClean="0">
                <a:latin typeface="Times New Roman" panose="02020603050405020304" pitchFamily="18" charset="0"/>
                <a:cs typeface="Times New Roman" panose="02020603050405020304" pitchFamily="18" charset="0"/>
              </a:rPr>
              <a:t>Braking</a:t>
            </a:r>
            <a:endParaRPr lang="en-US" sz="36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174992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1000"/>
                                        <p:tgtEl>
                                          <p:spTgt spid="3">
                                            <p:txEl>
                                              <p:pRg st="1" end="1"/>
                                            </p:txEl>
                                          </p:spTgt>
                                        </p:tgtEl>
                                      </p:cBhvr>
                                    </p:animEffect>
                                    <p:anim calcmode="lin" valueType="num">
                                      <p:cBhvr>
                                        <p:cTn id="2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1000"/>
                                        <p:tgtEl>
                                          <p:spTgt spid="3">
                                            <p:txEl>
                                              <p:pRg st="2" end="2"/>
                                            </p:txEl>
                                          </p:spTgt>
                                        </p:tgtEl>
                                      </p:cBhvr>
                                    </p:animEffect>
                                    <p:anim calcmode="lin" valueType="num">
                                      <p:cBhvr>
                                        <p:cTn id="27"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3" end="3"/>
                                            </p:txEl>
                                          </p:spTgt>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fade">
                                      <p:cBhvr>
                                        <p:cTn id="36" dur="1000"/>
                                        <p:tgtEl>
                                          <p:spTgt spid="3">
                                            <p:txEl>
                                              <p:pRg st="4" end="4"/>
                                            </p:txEl>
                                          </p:spTgt>
                                        </p:tgtEl>
                                      </p:cBhvr>
                                    </p:animEffect>
                                    <p:anim calcmode="lin" valueType="num">
                                      <p:cBhvr>
                                        <p:cTn id="37"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1000"/>
                                        <p:tgtEl>
                                          <p:spTgt spid="3">
                                            <p:txEl>
                                              <p:pRg st="5" end="5"/>
                                            </p:txEl>
                                          </p:spTgt>
                                        </p:tgtEl>
                                      </p:cBhvr>
                                    </p:animEffect>
                                    <p:anim calcmode="lin" valueType="num">
                                      <p:cBhvr>
                                        <p:cTn id="42"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a:bodyPr>
          <a:lstStyle/>
          <a:p>
            <a:r>
              <a:rPr lang="en-US" sz="3600" b="1" dirty="0" smtClean="0">
                <a:latin typeface="Times New Roman" pitchFamily="18" charset="0"/>
                <a:cs typeface="Times New Roman" pitchFamily="18" charset="0"/>
              </a:rPr>
              <a:t>Tail also aid lift by improving the airflow over the wing especially at slow speed by reducing turbulence as air passes over the body. </a:t>
            </a:r>
          </a:p>
          <a:p>
            <a:r>
              <a:rPr lang="en-US" sz="3600" b="1" dirty="0" smtClean="0">
                <a:solidFill>
                  <a:schemeClr val="tx2"/>
                </a:solidFill>
                <a:latin typeface="Times New Roman" pitchFamily="18" charset="0"/>
                <a:cs typeface="Times New Roman" pitchFamily="18" charset="0"/>
              </a:rPr>
              <a:t>Tails </a:t>
            </a:r>
            <a:r>
              <a:rPr lang="en-US" sz="3600" b="1" dirty="0" smtClean="0">
                <a:latin typeface="Times New Roman" pitchFamily="18" charset="0"/>
                <a:cs typeface="Times New Roman" pitchFamily="18" charset="0"/>
              </a:rPr>
              <a:t>are actually integral to </a:t>
            </a:r>
            <a:r>
              <a:rPr lang="en-US" sz="3600" b="1" dirty="0" smtClean="0">
                <a:solidFill>
                  <a:schemeClr val="tx2"/>
                </a:solidFill>
                <a:latin typeface="Times New Roman" pitchFamily="18" charset="0"/>
                <a:cs typeface="Times New Roman" pitchFamily="18" charset="0"/>
              </a:rPr>
              <a:t>bird</a:t>
            </a:r>
            <a:r>
              <a:rPr lang="en-US" sz="3600" b="1" dirty="0" smtClean="0">
                <a:latin typeface="Times New Roman" pitchFamily="18" charset="0"/>
                <a:cs typeface="Times New Roman" pitchFamily="18" charset="0"/>
              </a:rPr>
              <a:t> flight. ... And while the </a:t>
            </a:r>
            <a:r>
              <a:rPr lang="en-US" sz="3600" b="1" dirty="0" smtClean="0">
                <a:solidFill>
                  <a:schemeClr val="tx2"/>
                </a:solidFill>
                <a:latin typeface="Times New Roman" pitchFamily="18" charset="0"/>
                <a:cs typeface="Times New Roman" pitchFamily="18" charset="0"/>
              </a:rPr>
              <a:t>bird</a:t>
            </a:r>
            <a:r>
              <a:rPr lang="en-US" sz="3600" b="1" dirty="0" smtClean="0">
                <a:latin typeface="Times New Roman" pitchFamily="18" charset="0"/>
                <a:cs typeface="Times New Roman" pitchFamily="18" charset="0"/>
              </a:rPr>
              <a:t> is soaring, it can spread out its </a:t>
            </a:r>
            <a:r>
              <a:rPr lang="en-US" sz="3600" b="1" dirty="0" smtClean="0">
                <a:solidFill>
                  <a:schemeClr val="tx2"/>
                </a:solidFill>
                <a:latin typeface="Times New Roman" pitchFamily="18" charset="0"/>
                <a:cs typeface="Times New Roman" pitchFamily="18" charset="0"/>
              </a:rPr>
              <a:t>tail</a:t>
            </a:r>
            <a:r>
              <a:rPr lang="en-US" sz="3600" b="1" dirty="0" smtClean="0">
                <a:latin typeface="Times New Roman" pitchFamily="18" charset="0"/>
                <a:cs typeface="Times New Roman" pitchFamily="18" charset="0"/>
              </a:rPr>
              <a:t> feathers behind it to create additional lift and stability.</a:t>
            </a:r>
          </a:p>
          <a:p>
            <a:endParaRPr lang="en-US" sz="36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24A39B3-A17E-4F26-B448-E22F450D69FE}"/>
              </a:ext>
            </a:extLst>
          </p:cNvPr>
          <p:cNvSpPr>
            <a:spLocks noGrp="1"/>
          </p:cNvSpPr>
          <p:nvPr>
            <p:ph type="title"/>
          </p:nvPr>
        </p:nvSpPr>
        <p:spPr/>
        <p:txBody>
          <a:bodyPr/>
          <a:lstStyle/>
          <a:p>
            <a:pPr marL="457200" indent="-457200"/>
            <a:r>
              <a:rPr lang="en-US" sz="3100" dirty="0" smtClean="0">
                <a:solidFill>
                  <a:schemeClr val="tx1"/>
                </a:solidFill>
                <a:latin typeface="Times New Roman" panose="02020603050405020304" pitchFamily="18" charset="0"/>
                <a:cs typeface="Times New Roman" panose="02020603050405020304" pitchFamily="18" charset="0"/>
              </a:rPr>
              <a:t>   </a:t>
            </a:r>
            <a:endParaRPr lang="en-US" sz="3100" b="1" dirty="0">
              <a:solidFill>
                <a:schemeClr val="tx1"/>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CF519A91-51ED-46FA-8500-DB02565AFF52}"/>
              </a:ext>
            </a:extLst>
          </p:cNvPr>
          <p:cNvSpPr>
            <a:spLocks noGrp="1"/>
          </p:cNvSpPr>
          <p:nvPr>
            <p:ph idx="1"/>
          </p:nvPr>
        </p:nvSpPr>
        <p:spPr>
          <a:xfrm>
            <a:off x="1141415" y="1683027"/>
            <a:ext cx="9905999" cy="4108175"/>
          </a:xfrm>
        </p:spPr>
        <p:txBody>
          <a:bodyPr/>
          <a:lstStyle/>
          <a:p>
            <a:r>
              <a:rPr lang="en-US" sz="3600" b="1" dirty="0" smtClean="0">
                <a:latin typeface="Times New Roman" panose="02020603050405020304" pitchFamily="18" charset="0"/>
                <a:cs typeface="Times New Roman" panose="02020603050405020304" pitchFamily="18" charset="0"/>
              </a:rPr>
              <a:t>The Skeleton</a:t>
            </a:r>
          </a:p>
          <a:p>
            <a:r>
              <a:rPr lang="en-US" sz="3600" b="1" dirty="0" smtClean="0">
                <a:latin typeface="Times New Roman" panose="02020603050405020304" pitchFamily="18" charset="0"/>
                <a:cs typeface="Times New Roman" panose="02020603050405020304" pitchFamily="18" charset="0"/>
              </a:rPr>
              <a:t>Flight </a:t>
            </a:r>
            <a:r>
              <a:rPr lang="en-US" sz="3600" b="1" dirty="0">
                <a:latin typeface="Times New Roman" panose="02020603050405020304" pitchFamily="18" charset="0"/>
                <a:cs typeface="Times New Roman" panose="02020603050405020304" pitchFamily="18" charset="0"/>
              </a:rPr>
              <a:t>Muscles</a:t>
            </a:r>
          </a:p>
          <a:p>
            <a:r>
              <a:rPr lang="en-US" sz="3600" b="1" dirty="0">
                <a:latin typeface="Times New Roman" panose="02020603050405020304" pitchFamily="18" charset="0"/>
                <a:cs typeface="Times New Roman" panose="02020603050405020304" pitchFamily="18" charset="0"/>
              </a:rPr>
              <a:t>Muscle-Fiber Metabolism</a:t>
            </a:r>
          </a:p>
          <a:p>
            <a:r>
              <a:rPr lang="en-US" sz="3600" b="1" dirty="0">
                <a:latin typeface="Times New Roman" panose="02020603050405020304" pitchFamily="18" charset="0"/>
                <a:cs typeface="Times New Roman" panose="02020603050405020304" pitchFamily="18" charset="0"/>
              </a:rPr>
              <a:t>Flightless birds</a:t>
            </a:r>
          </a:p>
          <a:p>
            <a:pPr marL="0" indent="0">
              <a:buNone/>
            </a:pPr>
            <a:endParaRPr lang="en-US" dirty="0"/>
          </a:p>
        </p:txBody>
      </p:sp>
      <p:pic>
        <p:nvPicPr>
          <p:cNvPr id="4" name="Picture 3" descr="birds-in-flight-hi.png"/>
          <p:cNvPicPr>
            <a:picLocks noChangeAspect="1"/>
          </p:cNvPicPr>
          <p:nvPr/>
        </p:nvPicPr>
        <p:blipFill>
          <a:blip r:embed="rId2"/>
          <a:stretch>
            <a:fillRect/>
          </a:stretch>
        </p:blipFill>
        <p:spPr>
          <a:xfrm flipH="1">
            <a:off x="5934776" y="2129253"/>
            <a:ext cx="5926300" cy="4590890"/>
          </a:xfrm>
          <a:prstGeom prst="rect">
            <a:avLst/>
          </a:prstGeom>
        </p:spPr>
      </p:pic>
    </p:spTree>
    <p:extLst>
      <p:ext uri="{BB962C8B-B14F-4D97-AF65-F5344CB8AC3E}">
        <p14:creationId xmlns:p14="http://schemas.microsoft.com/office/powerpoint/2010/main" val="1624434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EA7AF86A-FB14-4092-BC4C-27781CBF221E}"/>
              </a:ext>
            </a:extLst>
          </p:cNvPr>
          <p:cNvSpPr>
            <a:spLocks noGrp="1"/>
          </p:cNvSpPr>
          <p:nvPr>
            <p:ph type="title"/>
          </p:nvPr>
        </p:nvSpPr>
        <p:spPr/>
        <p:txBody>
          <a:bodyPr>
            <a:normAutofit/>
          </a:bodyPr>
          <a:lstStyle/>
          <a:p>
            <a:r>
              <a:rPr lang="en-US" sz="4000" b="1" dirty="0">
                <a:latin typeface="Times New Roman" panose="02020603050405020304" pitchFamily="18" charset="0"/>
                <a:cs typeface="Times New Roman" panose="02020603050405020304" pitchFamily="18" charset="0"/>
              </a:rPr>
              <a:t>I</a:t>
            </a:r>
            <a:r>
              <a:rPr lang="en-US" sz="4000" b="1" cap="none" dirty="0">
                <a:latin typeface="Times New Roman" panose="02020603050405020304" pitchFamily="18" charset="0"/>
                <a:cs typeface="Times New Roman" panose="02020603050405020304" pitchFamily="18" charset="0"/>
              </a:rPr>
              <a:t>ntermittent Flight </a:t>
            </a:r>
            <a:endParaRPr lang="en-US" sz="40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9B1CDD6C-D7DD-4510-9353-4E1F3735DF96}"/>
              </a:ext>
            </a:extLst>
          </p:cNvPr>
          <p:cNvSpPr>
            <a:spLocks noGrp="1"/>
          </p:cNvSpPr>
          <p:nvPr>
            <p:ph idx="1"/>
          </p:nvPr>
        </p:nvSpPr>
        <p:spPr/>
        <p:txBody>
          <a:bodyPr>
            <a:normAutofit/>
          </a:bodyPr>
          <a:lstStyle/>
          <a:p>
            <a:pPr marL="0" indent="0" algn="ctr">
              <a:buNone/>
            </a:pPr>
            <a:r>
              <a:rPr lang="en-US" b="1" dirty="0">
                <a:latin typeface="Times New Roman" panose="02020603050405020304" pitchFamily="18" charset="0"/>
                <a:cs typeface="Times New Roman" panose="02020603050405020304" pitchFamily="18" charset="0"/>
              </a:rPr>
              <a:t>“Alternation of regular bouts of flapping flight with short </a:t>
            </a:r>
            <a:r>
              <a:rPr lang="en-US" b="1" dirty="0" smtClean="0">
                <a:latin typeface="Times New Roman" panose="02020603050405020304" pitchFamily="18" charset="0"/>
                <a:cs typeface="Times New Roman" panose="02020603050405020304" pitchFamily="18" charset="0"/>
              </a:rPr>
              <a:t>period of </a:t>
            </a:r>
            <a:r>
              <a:rPr lang="en-US" b="1" dirty="0">
                <a:latin typeface="Times New Roman" panose="02020603050405020304" pitchFamily="18" charset="0"/>
                <a:cs typeface="Times New Roman" panose="02020603050405020304" pitchFamily="18" charset="0"/>
              </a:rPr>
              <a:t>gliding flight”.</a:t>
            </a:r>
          </a:p>
          <a:p>
            <a:r>
              <a:rPr lang="en-US" b="1" dirty="0">
                <a:latin typeface="Times New Roman" panose="02020603050405020304" pitchFamily="18" charset="0"/>
                <a:cs typeface="Times New Roman" panose="02020603050405020304" pitchFamily="18" charset="0"/>
              </a:rPr>
              <a:t>Categories of intermittent flight</a:t>
            </a:r>
          </a:p>
          <a:p>
            <a:pPr lvl="3"/>
            <a:r>
              <a:rPr lang="en-US" sz="2600" b="1" dirty="0">
                <a:solidFill>
                  <a:schemeClr val="tx1"/>
                </a:solidFill>
                <a:latin typeface="Times New Roman" panose="02020603050405020304" pitchFamily="18" charset="0"/>
                <a:cs typeface="Times New Roman" panose="02020603050405020304" pitchFamily="18" charset="0"/>
              </a:rPr>
              <a:t>Flap gliding</a:t>
            </a:r>
          </a:p>
          <a:p>
            <a:pPr lvl="3"/>
            <a:r>
              <a:rPr lang="en-US" sz="2600" b="1" dirty="0">
                <a:solidFill>
                  <a:schemeClr val="tx1"/>
                </a:solidFill>
                <a:latin typeface="Times New Roman" panose="02020603050405020304" pitchFamily="18" charset="0"/>
                <a:cs typeface="Times New Roman" panose="02020603050405020304" pitchFamily="18" charset="0"/>
              </a:rPr>
              <a:t>Flap bounding </a:t>
            </a:r>
            <a:endParaRPr lang="en-US" sz="2600" b="1" dirty="0" smtClean="0">
              <a:solidFill>
                <a:schemeClr val="tx1"/>
              </a:solidFill>
              <a:latin typeface="Times New Roman" panose="02020603050405020304" pitchFamily="18" charset="0"/>
              <a:cs typeface="Times New Roman" panose="02020603050405020304" pitchFamily="18" charset="0"/>
            </a:endParaRPr>
          </a:p>
          <a:p>
            <a:pPr lvl="3">
              <a:buNone/>
            </a:pPr>
            <a:r>
              <a:rPr lang="en-US" sz="2600" b="1" dirty="0" smtClean="0">
                <a:solidFill>
                  <a:schemeClr val="tx2"/>
                </a:solidFill>
                <a:latin typeface="Times New Roman" panose="02020603050405020304" pitchFamily="18" charset="0"/>
                <a:cs typeface="Times New Roman" panose="02020603050405020304" pitchFamily="18" charset="0"/>
              </a:rPr>
              <a:t>Flap gliding                                                           Flap bounding </a:t>
            </a:r>
          </a:p>
          <a:p>
            <a:pPr lvl="3">
              <a:buNone/>
            </a:pPr>
            <a:endParaRPr lang="en-US" sz="2600" b="1" dirty="0" smtClean="0">
              <a:solidFill>
                <a:schemeClr val="tx1"/>
              </a:solidFill>
              <a:latin typeface="Times New Roman" panose="02020603050405020304" pitchFamily="18" charset="0"/>
              <a:cs typeface="Times New Roman" panose="02020603050405020304" pitchFamily="18" charset="0"/>
            </a:endParaRPr>
          </a:p>
          <a:p>
            <a:pPr lvl="3">
              <a:buNone/>
            </a:pPr>
            <a:endParaRPr lang="en-US" sz="2600" b="1" dirty="0">
              <a:solidFill>
                <a:schemeClr val="tx1"/>
              </a:solidFill>
              <a:latin typeface="Times New Roman" panose="02020603050405020304" pitchFamily="18" charset="0"/>
              <a:cs typeface="Times New Roman" panose="02020603050405020304" pitchFamily="18" charset="0"/>
            </a:endParaRPr>
          </a:p>
          <a:p>
            <a:pPr marL="0" indent="0">
              <a:buNone/>
            </a:pPr>
            <a:endParaRPr lang="en-US" b="1" dirty="0">
              <a:latin typeface="Times New Roman" panose="02020603050405020304" pitchFamily="18" charset="0"/>
              <a:cs typeface="Times New Roman" panose="02020603050405020304" pitchFamily="18" charset="0"/>
            </a:endParaRPr>
          </a:p>
        </p:txBody>
      </p:sp>
      <p:pic>
        <p:nvPicPr>
          <p:cNvPr id="4" name="Picture 3" descr="flapbound.jpg"/>
          <p:cNvPicPr>
            <a:picLocks noChangeAspect="1"/>
          </p:cNvPicPr>
          <p:nvPr/>
        </p:nvPicPr>
        <p:blipFill>
          <a:blip r:embed="rId2"/>
          <a:stretch>
            <a:fillRect/>
          </a:stretch>
        </p:blipFill>
        <p:spPr>
          <a:xfrm>
            <a:off x="525881" y="4715695"/>
            <a:ext cx="11104780" cy="1911349"/>
          </a:xfrm>
          <a:prstGeom prst="rect">
            <a:avLst/>
          </a:prstGeom>
        </p:spPr>
      </p:pic>
      <p:sp>
        <p:nvSpPr>
          <p:cNvPr id="5" name="Down Arrow 4"/>
          <p:cNvSpPr/>
          <p:nvPr/>
        </p:nvSpPr>
        <p:spPr>
          <a:xfrm>
            <a:off x="2181498" y="4545877"/>
            <a:ext cx="535577" cy="114953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Down Arrow 5"/>
          <p:cNvSpPr/>
          <p:nvPr/>
        </p:nvSpPr>
        <p:spPr>
          <a:xfrm>
            <a:off x="7694023" y="4075611"/>
            <a:ext cx="313509" cy="78377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701461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7658D64-7BCF-4972-85E7-3A11EF9443E5}"/>
              </a:ext>
            </a:extLst>
          </p:cNvPr>
          <p:cNvSpPr>
            <a:spLocks noGrp="1"/>
          </p:cNvSpPr>
          <p:nvPr>
            <p:ph type="title"/>
          </p:nvPr>
        </p:nvSpPr>
        <p:spPr/>
        <p:txBody>
          <a:bodyPr>
            <a:normAutofit/>
          </a:bodyPr>
          <a:lstStyle/>
          <a:p>
            <a:r>
              <a:rPr lang="en-US" sz="4400" b="1" dirty="0">
                <a:latin typeface="Times New Roman" panose="02020603050405020304" pitchFamily="18" charset="0"/>
                <a:cs typeface="Times New Roman" panose="02020603050405020304" pitchFamily="18" charset="0"/>
              </a:rPr>
              <a:t>F</a:t>
            </a:r>
            <a:r>
              <a:rPr lang="en-US" sz="4400" b="1" cap="none" dirty="0">
                <a:latin typeface="Times New Roman" panose="02020603050405020304" pitchFamily="18" charset="0"/>
                <a:cs typeface="Times New Roman" panose="02020603050405020304" pitchFamily="18" charset="0"/>
              </a:rPr>
              <a:t>lap Gliding </a:t>
            </a:r>
            <a:endParaRPr lang="en-US" sz="44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FE4317BB-3B1E-4DCB-B118-26271435FDE7}"/>
              </a:ext>
            </a:extLst>
          </p:cNvPr>
          <p:cNvSpPr>
            <a:spLocks noGrp="1"/>
          </p:cNvSpPr>
          <p:nvPr>
            <p:ph idx="1"/>
          </p:nvPr>
        </p:nvSpPr>
        <p:spPr>
          <a:xfrm>
            <a:off x="1141415" y="2249490"/>
            <a:ext cx="9905999" cy="4164565"/>
          </a:xfrm>
        </p:spPr>
        <p:txBody>
          <a:bodyPr>
            <a:normAutofit/>
          </a:bodyPr>
          <a:lstStyle/>
          <a:p>
            <a:pPr marL="0" indent="0" algn="ctr">
              <a:buNone/>
            </a:pPr>
            <a:r>
              <a:rPr lang="en-US" sz="3600" b="1" dirty="0">
                <a:latin typeface="Times New Roman" panose="02020603050405020304" pitchFamily="18" charset="0"/>
                <a:cs typeface="Times New Roman" panose="02020603050405020304" pitchFamily="18" charset="0"/>
              </a:rPr>
              <a:t>“Flap several times and than glide” </a:t>
            </a:r>
          </a:p>
          <a:p>
            <a:r>
              <a:rPr lang="en-US" sz="3600" b="1" dirty="0">
                <a:latin typeface="Times New Roman" panose="02020603050405020304" pitchFamily="18" charset="0"/>
                <a:cs typeface="Times New Roman" panose="02020603050405020304" pitchFamily="18" charset="0"/>
              </a:rPr>
              <a:t>Flap gliding reduce the cost of flight at slower air speed. </a:t>
            </a:r>
          </a:p>
          <a:p>
            <a:r>
              <a:rPr lang="en-US" sz="3600" b="1" dirty="0">
                <a:latin typeface="Times New Roman" panose="02020603050405020304" pitchFamily="18" charset="0"/>
                <a:cs typeface="Times New Roman" panose="02020603050405020304" pitchFamily="18" charset="0"/>
              </a:rPr>
              <a:t>This gliding favor in large birds. </a:t>
            </a:r>
          </a:p>
          <a:p>
            <a:pPr marL="0" indent="0">
              <a:buNone/>
            </a:pPr>
            <a:r>
              <a:rPr lang="en-US" sz="3600" b="1" dirty="0">
                <a:latin typeface="Times New Roman" panose="02020603050405020304" pitchFamily="18" charset="0"/>
                <a:cs typeface="Times New Roman" panose="02020603050405020304" pitchFamily="18" charset="0"/>
              </a:rPr>
              <a:t>E.g. Cooper Hawk, Black Vultures</a:t>
            </a:r>
          </a:p>
        </p:txBody>
      </p:sp>
      <mc:AlternateContent xmlns:mc="http://schemas.openxmlformats.org/markup-compatibility/2006" xmlns:p14="http://schemas.microsoft.com/office/powerpoint/2010/main">
        <mc:Choice Requires="p14">
          <p:contentPart p14:bwMode="auto" r:id="rId2">
            <p14:nvContentPartPr>
              <p14:cNvPr id="4" name="Ink 3">
                <a:extLst>
                  <a:ext uri="{FF2B5EF4-FFF2-40B4-BE49-F238E27FC236}">
                    <a16:creationId xmlns:a16="http://schemas.microsoft.com/office/drawing/2014/main" xmlns="" id="{81174626-09E8-4B46-B47E-C5E33689FC6B}"/>
                  </a:ext>
                </a:extLst>
              </p14:cNvPr>
              <p14:cNvContentPartPr/>
              <p14:nvPr/>
            </p14:nvContentPartPr>
            <p14:xfrm>
              <a:off x="410760" y="6161400"/>
              <a:ext cx="360" cy="360"/>
            </p14:xfrm>
          </p:contentPart>
        </mc:Choice>
        <mc:Fallback xmlns="">
          <p:pic>
            <p:nvPicPr>
              <p:cNvPr id="4" name="Ink 3">
                <a:extLst>
                  <a:ext uri="{FF2B5EF4-FFF2-40B4-BE49-F238E27FC236}">
                    <a16:creationId xmlns:a16="http://schemas.microsoft.com/office/drawing/2014/main" xmlns="" id="{81174626-09E8-4B46-B47E-C5E33689FC6B}"/>
                  </a:ext>
                </a:extLst>
              </p:cNvPr>
              <p:cNvPicPr/>
              <p:nvPr/>
            </p:nvPicPr>
            <p:blipFill>
              <a:blip r:embed="rId3"/>
              <a:stretch>
                <a:fillRect/>
              </a:stretch>
            </p:blipFill>
            <p:spPr>
              <a:xfrm>
                <a:off x="394920" y="6098040"/>
                <a:ext cx="31680" cy="127080"/>
              </a:xfrm>
              <a:prstGeom prst="rect">
                <a:avLst/>
              </a:prstGeom>
            </p:spPr>
          </p:pic>
        </mc:Fallback>
      </mc:AlternateContent>
    </p:spTree>
    <p:extLst>
      <p:ext uri="{BB962C8B-B14F-4D97-AF65-F5344CB8AC3E}">
        <p14:creationId xmlns:p14="http://schemas.microsoft.com/office/powerpoint/2010/main" val="181749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1"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2" end="2"/>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2"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A27A1A4F-24C7-4B91-99E2-3F9DA9CD8382}"/>
              </a:ext>
            </a:extLst>
          </p:cNvPr>
          <p:cNvSpPr>
            <a:spLocks noGrp="1"/>
          </p:cNvSpPr>
          <p:nvPr>
            <p:ph type="title"/>
          </p:nvPr>
        </p:nvSpPr>
        <p:spPr>
          <a:xfrm>
            <a:off x="883919" y="1547950"/>
            <a:ext cx="9652000" cy="1143000"/>
          </a:xfrm>
        </p:spPr>
        <p:txBody>
          <a:bodyPr>
            <a:normAutofit fontScale="90000"/>
          </a:bodyPr>
          <a:lstStyle/>
          <a:p>
            <a:r>
              <a:rPr lang="en-US" b="1" cap="none" dirty="0">
                <a:latin typeface="Times New Roman" panose="02020603050405020304" pitchFamily="18" charset="0"/>
                <a:cs typeface="Times New Roman" panose="02020603050405020304" pitchFamily="18" charset="0"/>
              </a:rPr>
              <a:t/>
            </a:r>
            <a:br>
              <a:rPr lang="en-US" b="1" cap="none" dirty="0">
                <a:latin typeface="Times New Roman" panose="02020603050405020304" pitchFamily="18" charset="0"/>
                <a:cs typeface="Times New Roman" panose="02020603050405020304" pitchFamily="18" charset="0"/>
              </a:rPr>
            </a:br>
            <a:r>
              <a:rPr lang="en-US" sz="4400" b="1" cap="none" dirty="0">
                <a:latin typeface="Times New Roman" panose="02020603050405020304" pitchFamily="18" charset="0"/>
                <a:cs typeface="Times New Roman" panose="02020603050405020304" pitchFamily="18" charset="0"/>
              </a:rPr>
              <a:t>Flap bounding </a:t>
            </a:r>
            <a:r>
              <a:rPr lang="en-US" dirty="0"/>
              <a:t/>
            </a:r>
            <a:br>
              <a:rPr lang="en-US" dirty="0"/>
            </a:br>
            <a:r>
              <a:rPr lang="en-US" dirty="0"/>
              <a:t>    </a:t>
            </a:r>
            <a:r>
              <a:rPr lang="en-US" sz="3600" dirty="0">
                <a:solidFill>
                  <a:schemeClr val="tx1"/>
                </a:solidFill>
              </a:rPr>
              <a:t>“</a:t>
            </a:r>
            <a:r>
              <a:rPr lang="en-US" sz="3600" b="0" cap="none" dirty="0">
                <a:solidFill>
                  <a:schemeClr val="tx1"/>
                </a:solidFill>
                <a:latin typeface="Times New Roman" panose="02020603050405020304" pitchFamily="18" charset="0"/>
                <a:cs typeface="Times New Roman" panose="02020603050405020304" pitchFamily="18" charset="0"/>
              </a:rPr>
              <a:t>rise and fall as they alternate flapping and non flapping sequences</a:t>
            </a:r>
            <a:r>
              <a:rPr lang="en-US" sz="3600" cap="none" dirty="0">
                <a:solidFill>
                  <a:schemeClr val="tx1"/>
                </a:solidFill>
                <a:latin typeface="Times New Roman" panose="02020603050405020304" pitchFamily="18" charset="0"/>
                <a:cs typeface="Times New Roman" panose="02020603050405020304" pitchFamily="18" charset="0"/>
              </a:rPr>
              <a:t>”. </a:t>
            </a:r>
            <a:r>
              <a:rPr lang="en-US" sz="3100" cap="none" dirty="0">
                <a:latin typeface="Times New Roman" panose="02020603050405020304" pitchFamily="18" charset="0"/>
                <a:cs typeface="Times New Roman" panose="02020603050405020304" pitchFamily="18" charset="0"/>
              </a:rPr>
              <a:t/>
            </a:r>
            <a:br>
              <a:rPr lang="en-US" sz="3100" cap="none"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E4647AEE-3173-4296-8C53-862CC45A1151}"/>
              </a:ext>
            </a:extLst>
          </p:cNvPr>
          <p:cNvSpPr>
            <a:spLocks noGrp="1"/>
          </p:cNvSpPr>
          <p:nvPr>
            <p:ph idx="1"/>
          </p:nvPr>
        </p:nvSpPr>
        <p:spPr>
          <a:xfrm>
            <a:off x="596537" y="2314811"/>
            <a:ext cx="9652000" cy="4846320"/>
          </a:xfrm>
        </p:spPr>
        <p:txBody>
          <a:bodyPr>
            <a:normAutofit/>
          </a:bodyPr>
          <a:lstStyle/>
          <a:p>
            <a:r>
              <a:rPr lang="en-US" sz="3600" b="1" dirty="0">
                <a:latin typeface="Times New Roman" panose="02020603050405020304" pitchFamily="18" charset="0"/>
                <a:cs typeface="Times New Roman" panose="02020603050405020304" pitchFamily="18" charset="0"/>
              </a:rPr>
              <a:t>It reduces predicted cost of fast air speed.</a:t>
            </a:r>
          </a:p>
          <a:p>
            <a:r>
              <a:rPr lang="en-US" sz="3600" b="1" dirty="0">
                <a:latin typeface="Times New Roman" panose="02020603050405020304" pitchFamily="18" charset="0"/>
                <a:cs typeface="Times New Roman" panose="02020603050405020304" pitchFamily="18" charset="0"/>
              </a:rPr>
              <a:t>It work best in small and midsized birds.</a:t>
            </a:r>
          </a:p>
          <a:p>
            <a:pPr marL="0" indent="0">
              <a:buNone/>
            </a:pPr>
            <a:r>
              <a:rPr lang="en-US" sz="3600" b="1" dirty="0">
                <a:latin typeface="Times New Roman" panose="02020603050405020304" pitchFamily="18" charset="0"/>
                <a:cs typeface="Times New Roman" panose="02020603050405020304" pitchFamily="18" charset="0"/>
              </a:rPr>
              <a:t>E.g. Wood </a:t>
            </a:r>
            <a:r>
              <a:rPr lang="en-US" sz="3600" b="1" dirty="0" smtClean="0">
                <a:latin typeface="Times New Roman" panose="02020603050405020304" pitchFamily="18" charset="0"/>
                <a:cs typeface="Times New Roman" panose="02020603050405020304" pitchFamily="18" charset="0"/>
              </a:rPr>
              <a:t>pecker.</a:t>
            </a:r>
            <a:endParaRPr lang="en-US" sz="3600" b="1" dirty="0">
              <a:latin typeface="Times New Roman" panose="02020603050405020304" pitchFamily="18" charset="0"/>
              <a:cs typeface="Times New Roman" panose="02020603050405020304" pitchFamily="18" charset="0"/>
            </a:endParaRPr>
          </a:p>
          <a:p>
            <a:pPr marL="0" indent="0">
              <a:buNone/>
            </a:pPr>
            <a:r>
              <a:rPr lang="en-US" sz="3600" b="1"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1642790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2000"/>
                                        <p:tgtEl>
                                          <p:spTgt spid="3">
                                            <p:txEl>
                                              <p:pRg st="0" end="0"/>
                                            </p:txEl>
                                          </p:spTgt>
                                        </p:tgtEl>
                                      </p:cBhvr>
                                    </p:animEffect>
                                    <p:anim calcmode="lin" valueType="num">
                                      <p:cBhvr>
                                        <p:cTn id="15"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2000"/>
                                        <p:tgtEl>
                                          <p:spTgt spid="3">
                                            <p:txEl>
                                              <p:pRg st="1" end="1"/>
                                            </p:txEl>
                                          </p:spTgt>
                                        </p:tgtEl>
                                      </p:cBhvr>
                                    </p:animEffect>
                                    <p:anim calcmode="lin" valueType="num">
                                      <p:cBhvr>
                                        <p:cTn id="22"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Effect transition="in" filter="fade">
                                      <p:cBhvr>
                                        <p:cTn id="28" dur="2000"/>
                                        <p:tgtEl>
                                          <p:spTgt spid="3">
                                            <p:txEl>
                                              <p:pRg st="2" end="2"/>
                                            </p:txEl>
                                          </p:spTgt>
                                        </p:tgtEl>
                                      </p:cBhvr>
                                    </p:animEffect>
                                    <p:anim calcmode="lin" valueType="num">
                                      <p:cBhvr>
                                        <p:cTn id="29"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45"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Effect transition="in" filter="fade">
                                      <p:cBhvr>
                                        <p:cTn id="35" dur="2000"/>
                                        <p:tgtEl>
                                          <p:spTgt spid="3">
                                            <p:txEl>
                                              <p:pRg st="3" end="3"/>
                                            </p:txEl>
                                          </p:spTgt>
                                        </p:tgtEl>
                                      </p:cBhvr>
                                    </p:animEffect>
                                    <p:anim calcmode="lin" valueType="num">
                                      <p:cBhvr>
                                        <p:cTn id="36"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7" dur="2000" fill="hold"/>
                                        <p:tgtEl>
                                          <p:spTgt spid="3">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F9CF1DA-4211-499F-99E5-0645B5B5A5EA}"/>
              </a:ext>
            </a:extLst>
          </p:cNvPr>
          <p:cNvSpPr>
            <a:spLocks noGrp="1"/>
          </p:cNvSpPr>
          <p:nvPr>
            <p:ph type="title"/>
          </p:nvPr>
        </p:nvSpPr>
        <p:spPr/>
        <p:txBody>
          <a:bodyPr>
            <a:normAutofit/>
          </a:bodyPr>
          <a:lstStyle/>
          <a:p>
            <a:pPr algn="r"/>
            <a:r>
              <a:rPr lang="en-US" sz="4400" b="1" dirty="0">
                <a:latin typeface="Times New Roman" panose="02020603050405020304" pitchFamily="18" charset="0"/>
                <a:cs typeface="Times New Roman" panose="02020603050405020304" pitchFamily="18" charset="0"/>
              </a:rPr>
              <a:t>Wing size and shapes </a:t>
            </a:r>
          </a:p>
        </p:txBody>
      </p:sp>
      <p:sp>
        <p:nvSpPr>
          <p:cNvPr id="3" name="Content Placeholder 2">
            <a:extLst>
              <a:ext uri="{FF2B5EF4-FFF2-40B4-BE49-F238E27FC236}">
                <a16:creationId xmlns="" xmlns:a16="http://schemas.microsoft.com/office/drawing/2014/main" id="{8A9FE701-F666-45A5-8036-6D97CACE24AE}"/>
              </a:ext>
            </a:extLst>
          </p:cNvPr>
          <p:cNvSpPr>
            <a:spLocks noGrp="1"/>
          </p:cNvSpPr>
          <p:nvPr>
            <p:ph idx="1"/>
          </p:nvPr>
        </p:nvSpPr>
        <p:spPr/>
        <p:txBody>
          <a:bodyPr>
            <a:noAutofit/>
          </a:bodyPr>
          <a:lstStyle/>
          <a:p>
            <a:r>
              <a:rPr lang="en-US" sz="3200" b="1" dirty="0">
                <a:latin typeface="Times New Roman" pitchFamily="18" charset="0"/>
                <a:cs typeface="Times New Roman" pitchFamily="18" charset="0"/>
              </a:rPr>
              <a:t>Flight speed, gliding ability, aerial agility and energy consumption all depend on the size and shape of the wing. </a:t>
            </a:r>
          </a:p>
          <a:p>
            <a:pPr lvl="1">
              <a:buFont typeface="Wingdings" panose="05000000000000000000" pitchFamily="2" charset="2"/>
              <a:buChar char="v"/>
            </a:pPr>
            <a:r>
              <a:rPr lang="en-US" sz="3200" b="1" dirty="0">
                <a:solidFill>
                  <a:schemeClr val="tx2"/>
                </a:solidFill>
                <a:latin typeface="Times New Roman" pitchFamily="18" charset="0"/>
                <a:cs typeface="Times New Roman" pitchFamily="18" charset="0"/>
              </a:rPr>
              <a:t>Cost of flight</a:t>
            </a:r>
            <a:r>
              <a:rPr lang="en-US" sz="3200" b="1" dirty="0">
                <a:solidFill>
                  <a:schemeClr val="tx1"/>
                </a:solidFill>
                <a:latin typeface="Times New Roman" pitchFamily="18" charset="0"/>
                <a:cs typeface="Times New Roman" pitchFamily="18" charset="0"/>
              </a:rPr>
              <a:t>: It is determined by a relation between a bird’s total wing area and its body mass. </a:t>
            </a:r>
          </a:p>
          <a:p>
            <a:pPr lvl="1">
              <a:buFont typeface="Wingdings" panose="05000000000000000000" pitchFamily="2" charset="2"/>
              <a:buChar char="v"/>
            </a:pPr>
            <a:r>
              <a:rPr lang="en-US" sz="3200" b="1" dirty="0">
                <a:solidFill>
                  <a:schemeClr val="tx2"/>
                </a:solidFill>
                <a:latin typeface="Times New Roman" pitchFamily="18" charset="0"/>
                <a:cs typeface="Times New Roman" pitchFamily="18" charset="0"/>
              </a:rPr>
              <a:t>Wing loading: </a:t>
            </a:r>
            <a:r>
              <a:rPr lang="en-US" sz="3200" b="1" dirty="0">
                <a:solidFill>
                  <a:schemeClr val="tx1"/>
                </a:solidFill>
                <a:latin typeface="Times New Roman" pitchFamily="18" charset="0"/>
                <a:cs typeface="Times New Roman" pitchFamily="18" charset="0"/>
              </a:rPr>
              <a:t>The relation between wing area and body mass. It is given in grams per square centimeter of wings surface area. </a:t>
            </a:r>
          </a:p>
          <a:p>
            <a:r>
              <a:rPr lang="en-US" sz="3200" b="1" dirty="0">
                <a:latin typeface="Times New Roman" pitchFamily="18" charset="0"/>
                <a:cs typeface="Times New Roman" pitchFamily="18" charset="0"/>
              </a:rPr>
              <a:t>Small wings relative to body mass has high wing loading and vice versa. </a:t>
            </a:r>
          </a:p>
        </p:txBody>
      </p:sp>
    </p:spTree>
    <p:extLst>
      <p:ext uri="{BB962C8B-B14F-4D97-AF65-F5344CB8AC3E}">
        <p14:creationId xmlns:p14="http://schemas.microsoft.com/office/powerpoint/2010/main" val="2561902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5" dur="500"/>
                                        <p:tgtEl>
                                          <p:spTgt spid="3">
                                            <p:txEl>
                                              <p:pRg st="1" end="1"/>
                                            </p:txEl>
                                          </p:spTgt>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Different wing sizes and shapes</a:t>
            </a:r>
            <a:endParaRPr lang="en-US" dirty="0"/>
          </a:p>
        </p:txBody>
      </p:sp>
      <p:pic>
        <p:nvPicPr>
          <p:cNvPr id="4" name="Content Placeholder 3" descr="Bird_wing_types.gif"/>
          <p:cNvPicPr>
            <a:picLocks noGrp="1" noChangeAspect="1"/>
          </p:cNvPicPr>
          <p:nvPr>
            <p:ph idx="1"/>
          </p:nvPr>
        </p:nvPicPr>
        <p:blipFill>
          <a:blip r:embed="rId2"/>
          <a:stretch>
            <a:fillRect/>
          </a:stretch>
        </p:blipFill>
        <p:spPr>
          <a:xfrm>
            <a:off x="0" y="1959429"/>
            <a:ext cx="12141999" cy="4297680"/>
          </a:xfr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Different wing sizes and shapes</a:t>
            </a:r>
            <a:endParaRPr lang="en-US" dirty="0"/>
          </a:p>
        </p:txBody>
      </p:sp>
      <p:pic>
        <p:nvPicPr>
          <p:cNvPr id="4" name="Content Placeholder 3" descr="1024px-FlightSilhouettes.svg.png"/>
          <p:cNvPicPr>
            <a:picLocks noGrp="1" noChangeAspect="1"/>
          </p:cNvPicPr>
          <p:nvPr>
            <p:ph idx="1"/>
          </p:nvPr>
        </p:nvPicPr>
        <p:blipFill>
          <a:blip r:embed="rId2"/>
          <a:stretch>
            <a:fillRect/>
          </a:stretch>
        </p:blipFill>
        <p:spPr>
          <a:xfrm>
            <a:off x="1496745" y="1609725"/>
            <a:ext cx="7877710" cy="4846638"/>
          </a:xfrm>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1DBAA85-AE51-42DD-9988-39FBC24235C8}"/>
              </a:ext>
            </a:extLst>
          </p:cNvPr>
          <p:cNvSpPr>
            <a:spLocks noGrp="1"/>
          </p:cNvSpPr>
          <p:nvPr>
            <p:ph type="title"/>
          </p:nvPr>
        </p:nvSpPr>
        <p:spPr/>
        <p:txBody>
          <a:bodyPr>
            <a:normAutofit/>
          </a:bodyPr>
          <a:lstStyle/>
          <a:p>
            <a:r>
              <a:rPr lang="en-US" sz="4400" cap="none" dirty="0">
                <a:latin typeface="Times New Roman" panose="02020603050405020304" pitchFamily="18" charset="0"/>
                <a:cs typeface="Times New Roman" panose="02020603050405020304" pitchFamily="18" charset="0"/>
              </a:rPr>
              <a:t>Wing Dimension </a:t>
            </a:r>
          </a:p>
        </p:txBody>
      </p:sp>
      <p:sp>
        <p:nvSpPr>
          <p:cNvPr id="3" name="Content Placeholder 2">
            <a:extLst>
              <a:ext uri="{FF2B5EF4-FFF2-40B4-BE49-F238E27FC236}">
                <a16:creationId xmlns="" xmlns:a16="http://schemas.microsoft.com/office/drawing/2014/main" id="{F697E19F-C456-4D1F-9CC7-A6794207A157}"/>
              </a:ext>
            </a:extLst>
          </p:cNvPr>
          <p:cNvSpPr>
            <a:spLocks noGrp="1"/>
          </p:cNvSpPr>
          <p:nvPr>
            <p:ph idx="1"/>
          </p:nvPr>
        </p:nvSpPr>
        <p:spPr/>
        <p:txBody>
          <a:bodyPr>
            <a:normAutofit lnSpcReduction="10000"/>
          </a:bodyPr>
          <a:lstStyle/>
          <a:p>
            <a:r>
              <a:rPr lang="en-US" sz="3600" b="1" dirty="0">
                <a:latin typeface="Times New Roman" pitchFamily="18" charset="0"/>
                <a:cs typeface="Times New Roman" pitchFamily="18" charset="0"/>
              </a:rPr>
              <a:t>Wing dimension also play role in the lift and drag forces. </a:t>
            </a:r>
          </a:p>
          <a:p>
            <a:r>
              <a:rPr lang="en-US" sz="3600" b="1" dirty="0">
                <a:solidFill>
                  <a:schemeClr val="tx2"/>
                </a:solidFill>
                <a:latin typeface="Times New Roman" pitchFamily="18" charset="0"/>
                <a:cs typeface="Times New Roman" pitchFamily="18" charset="0"/>
              </a:rPr>
              <a:t>Aspect ratio </a:t>
            </a:r>
            <a:r>
              <a:rPr lang="en-US" sz="3600" b="1" dirty="0">
                <a:latin typeface="Times New Roman" pitchFamily="18" charset="0"/>
                <a:cs typeface="Times New Roman" pitchFamily="18" charset="0"/>
              </a:rPr>
              <a:t>“the ratio of the width to the </a:t>
            </a:r>
            <a:r>
              <a:rPr lang="en-US" sz="3600" b="1" dirty="0">
                <a:solidFill>
                  <a:srgbClr val="FF0000"/>
                </a:solidFill>
                <a:latin typeface="Times New Roman" pitchFamily="18" charset="0"/>
                <a:cs typeface="Times New Roman" pitchFamily="18" charset="0"/>
              </a:rPr>
              <a:t>height</a:t>
            </a:r>
            <a:r>
              <a:rPr lang="en-US" sz="3600" b="1" dirty="0">
                <a:latin typeface="Times New Roman" pitchFamily="18" charset="0"/>
                <a:cs typeface="Times New Roman" pitchFamily="18" charset="0"/>
              </a:rPr>
              <a:t> of wing of bird</a:t>
            </a:r>
            <a:r>
              <a:rPr lang="en-US" sz="3600" b="1" dirty="0" smtClean="0">
                <a:latin typeface="Times New Roman" pitchFamily="18" charset="0"/>
                <a:cs typeface="Times New Roman" pitchFamily="18" charset="0"/>
              </a:rPr>
              <a:t>”.</a:t>
            </a:r>
          </a:p>
          <a:p>
            <a:r>
              <a:rPr lang="en-US" sz="3600" b="1" dirty="0" smtClean="0">
                <a:latin typeface="Times New Roman" pitchFamily="18" charset="0"/>
                <a:cs typeface="Times New Roman" pitchFamily="18" charset="0"/>
              </a:rPr>
              <a:t> In aeronautics, the aspect ratio of a wing is the</a:t>
            </a:r>
            <a:r>
              <a:rPr lang="en-US" sz="3600" b="1" dirty="0" smtClean="0">
                <a:solidFill>
                  <a:schemeClr val="tx2"/>
                </a:solidFill>
                <a:latin typeface="Times New Roman" pitchFamily="18" charset="0"/>
                <a:cs typeface="Times New Roman" pitchFamily="18" charset="0"/>
              </a:rPr>
              <a:t> ratio</a:t>
            </a:r>
            <a:r>
              <a:rPr lang="en-US" sz="3600" b="1" dirty="0" smtClean="0">
                <a:latin typeface="Times New Roman" pitchFamily="18" charset="0"/>
                <a:cs typeface="Times New Roman" pitchFamily="18" charset="0"/>
              </a:rPr>
              <a:t> of its </a:t>
            </a:r>
            <a:r>
              <a:rPr lang="en-US" sz="3600" b="1" dirty="0" smtClean="0">
                <a:solidFill>
                  <a:schemeClr val="tx2"/>
                </a:solidFill>
                <a:latin typeface="Times New Roman" pitchFamily="18" charset="0"/>
                <a:cs typeface="Times New Roman" pitchFamily="18" charset="0"/>
              </a:rPr>
              <a:t>span</a:t>
            </a:r>
            <a:r>
              <a:rPr lang="en-US" sz="3600" b="1" dirty="0" smtClean="0">
                <a:latin typeface="Times New Roman" pitchFamily="18" charset="0"/>
                <a:cs typeface="Times New Roman" pitchFamily="18" charset="0"/>
              </a:rPr>
              <a:t> to its </a:t>
            </a:r>
            <a:r>
              <a:rPr lang="en-US" sz="3600" b="1" dirty="0" smtClean="0">
                <a:solidFill>
                  <a:schemeClr val="tx2"/>
                </a:solidFill>
                <a:latin typeface="Times New Roman" pitchFamily="18" charset="0"/>
                <a:cs typeface="Times New Roman" pitchFamily="18" charset="0"/>
              </a:rPr>
              <a:t>mean chord</a:t>
            </a:r>
            <a:r>
              <a:rPr lang="en-US" sz="3600" b="1" dirty="0" smtClean="0">
                <a:latin typeface="Times New Roman" pitchFamily="18" charset="0"/>
                <a:cs typeface="Times New Roman" pitchFamily="18" charset="0"/>
              </a:rPr>
              <a:t>. ...</a:t>
            </a:r>
          </a:p>
          <a:p>
            <a:r>
              <a:rPr lang="en-US" sz="3600" b="1" dirty="0" smtClean="0">
                <a:latin typeface="Times New Roman" pitchFamily="18" charset="0"/>
                <a:cs typeface="Times New Roman" pitchFamily="18" charset="0"/>
              </a:rPr>
              <a:t> Aspect ratio lift-to-drag ratio increases with aspect ratio, improving fuel economy in aircraft.</a:t>
            </a:r>
            <a:endParaRPr lang="en-US"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2438074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580">
                                          <p:stCondLst>
                                            <p:cond delay="0"/>
                                          </p:stCondLst>
                                        </p:cTn>
                                        <p:tgtEl>
                                          <p:spTgt spid="3">
                                            <p:txEl>
                                              <p:pRg st="0" end="0"/>
                                            </p:txEl>
                                          </p:spTgt>
                                        </p:tgtEl>
                                      </p:cBhvr>
                                    </p:animEffect>
                                    <p:anim calcmode="lin" valueType="num">
                                      <p:cBhvr>
                                        <p:cTn id="26"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0" end="0"/>
                                            </p:txEl>
                                          </p:spTgt>
                                        </p:tgtEl>
                                      </p:cBhvr>
                                      <p:to x="100000" y="60000"/>
                                    </p:animScale>
                                    <p:animScale>
                                      <p:cBhvr>
                                        <p:cTn id="32" dur="166" decel="50000">
                                          <p:stCondLst>
                                            <p:cond delay="676"/>
                                          </p:stCondLst>
                                        </p:cTn>
                                        <p:tgtEl>
                                          <p:spTgt spid="3">
                                            <p:txEl>
                                              <p:pRg st="0" end="0"/>
                                            </p:txEl>
                                          </p:spTgt>
                                        </p:tgtEl>
                                      </p:cBhvr>
                                      <p:to x="100000" y="100000"/>
                                    </p:animScale>
                                    <p:animScale>
                                      <p:cBhvr>
                                        <p:cTn id="33" dur="26">
                                          <p:stCondLst>
                                            <p:cond delay="1312"/>
                                          </p:stCondLst>
                                        </p:cTn>
                                        <p:tgtEl>
                                          <p:spTgt spid="3">
                                            <p:txEl>
                                              <p:pRg st="0" end="0"/>
                                            </p:txEl>
                                          </p:spTgt>
                                        </p:tgtEl>
                                      </p:cBhvr>
                                      <p:to x="100000" y="80000"/>
                                    </p:animScale>
                                    <p:animScale>
                                      <p:cBhvr>
                                        <p:cTn id="34" dur="166" decel="50000">
                                          <p:stCondLst>
                                            <p:cond delay="1338"/>
                                          </p:stCondLst>
                                        </p:cTn>
                                        <p:tgtEl>
                                          <p:spTgt spid="3">
                                            <p:txEl>
                                              <p:pRg st="0" end="0"/>
                                            </p:txEl>
                                          </p:spTgt>
                                        </p:tgtEl>
                                      </p:cBhvr>
                                      <p:to x="100000" y="100000"/>
                                    </p:animScale>
                                    <p:animScale>
                                      <p:cBhvr>
                                        <p:cTn id="35" dur="26">
                                          <p:stCondLst>
                                            <p:cond delay="1642"/>
                                          </p:stCondLst>
                                        </p:cTn>
                                        <p:tgtEl>
                                          <p:spTgt spid="3">
                                            <p:txEl>
                                              <p:pRg st="0" end="0"/>
                                            </p:txEl>
                                          </p:spTgt>
                                        </p:tgtEl>
                                      </p:cBhvr>
                                      <p:to x="100000" y="90000"/>
                                    </p:animScale>
                                    <p:animScale>
                                      <p:cBhvr>
                                        <p:cTn id="36" dur="166" decel="50000">
                                          <p:stCondLst>
                                            <p:cond delay="1668"/>
                                          </p:stCondLst>
                                        </p:cTn>
                                        <p:tgtEl>
                                          <p:spTgt spid="3">
                                            <p:txEl>
                                              <p:pRg st="0" end="0"/>
                                            </p:txEl>
                                          </p:spTgt>
                                        </p:tgtEl>
                                      </p:cBhvr>
                                      <p:to x="100000" y="100000"/>
                                    </p:animScale>
                                    <p:animScale>
                                      <p:cBhvr>
                                        <p:cTn id="37" dur="26">
                                          <p:stCondLst>
                                            <p:cond delay="1808"/>
                                          </p:stCondLst>
                                        </p:cTn>
                                        <p:tgtEl>
                                          <p:spTgt spid="3">
                                            <p:txEl>
                                              <p:pRg st="0" end="0"/>
                                            </p:txEl>
                                          </p:spTgt>
                                        </p:tgtEl>
                                      </p:cBhvr>
                                      <p:to x="100000" y="95000"/>
                                    </p:animScale>
                                    <p:animScale>
                                      <p:cBhvr>
                                        <p:cTn id="38" dur="166" decel="50000">
                                          <p:stCondLst>
                                            <p:cond delay="1834"/>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580">
                                          <p:stCondLst>
                                            <p:cond delay="0"/>
                                          </p:stCondLst>
                                        </p:cTn>
                                        <p:tgtEl>
                                          <p:spTgt spid="3">
                                            <p:txEl>
                                              <p:pRg st="1" end="1"/>
                                            </p:txEl>
                                          </p:spTgt>
                                        </p:tgtEl>
                                      </p:cBhvr>
                                    </p:animEffect>
                                    <p:anim calcmode="lin" valueType="num">
                                      <p:cBhvr>
                                        <p:cTn id="44"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26">
                                          <p:stCondLst>
                                            <p:cond delay="650"/>
                                          </p:stCondLst>
                                        </p:cTn>
                                        <p:tgtEl>
                                          <p:spTgt spid="3">
                                            <p:txEl>
                                              <p:pRg st="1" end="1"/>
                                            </p:txEl>
                                          </p:spTgt>
                                        </p:tgtEl>
                                      </p:cBhvr>
                                      <p:to x="100000" y="60000"/>
                                    </p:animScale>
                                    <p:animScale>
                                      <p:cBhvr>
                                        <p:cTn id="50" dur="166" decel="50000">
                                          <p:stCondLst>
                                            <p:cond delay="676"/>
                                          </p:stCondLst>
                                        </p:cTn>
                                        <p:tgtEl>
                                          <p:spTgt spid="3">
                                            <p:txEl>
                                              <p:pRg st="1" end="1"/>
                                            </p:txEl>
                                          </p:spTgt>
                                        </p:tgtEl>
                                      </p:cBhvr>
                                      <p:to x="100000" y="100000"/>
                                    </p:animScale>
                                    <p:animScale>
                                      <p:cBhvr>
                                        <p:cTn id="51" dur="26">
                                          <p:stCondLst>
                                            <p:cond delay="1312"/>
                                          </p:stCondLst>
                                        </p:cTn>
                                        <p:tgtEl>
                                          <p:spTgt spid="3">
                                            <p:txEl>
                                              <p:pRg st="1" end="1"/>
                                            </p:txEl>
                                          </p:spTgt>
                                        </p:tgtEl>
                                      </p:cBhvr>
                                      <p:to x="100000" y="80000"/>
                                    </p:animScale>
                                    <p:animScale>
                                      <p:cBhvr>
                                        <p:cTn id="52" dur="166" decel="50000">
                                          <p:stCondLst>
                                            <p:cond delay="1338"/>
                                          </p:stCondLst>
                                        </p:cTn>
                                        <p:tgtEl>
                                          <p:spTgt spid="3">
                                            <p:txEl>
                                              <p:pRg st="1" end="1"/>
                                            </p:txEl>
                                          </p:spTgt>
                                        </p:tgtEl>
                                      </p:cBhvr>
                                      <p:to x="100000" y="100000"/>
                                    </p:animScale>
                                    <p:animScale>
                                      <p:cBhvr>
                                        <p:cTn id="53" dur="26">
                                          <p:stCondLst>
                                            <p:cond delay="1642"/>
                                          </p:stCondLst>
                                        </p:cTn>
                                        <p:tgtEl>
                                          <p:spTgt spid="3">
                                            <p:txEl>
                                              <p:pRg st="1" end="1"/>
                                            </p:txEl>
                                          </p:spTgt>
                                        </p:tgtEl>
                                      </p:cBhvr>
                                      <p:to x="100000" y="90000"/>
                                    </p:animScale>
                                    <p:animScale>
                                      <p:cBhvr>
                                        <p:cTn id="54" dur="166" decel="50000">
                                          <p:stCondLst>
                                            <p:cond delay="1668"/>
                                          </p:stCondLst>
                                        </p:cTn>
                                        <p:tgtEl>
                                          <p:spTgt spid="3">
                                            <p:txEl>
                                              <p:pRg st="1" end="1"/>
                                            </p:txEl>
                                          </p:spTgt>
                                        </p:tgtEl>
                                      </p:cBhvr>
                                      <p:to x="100000" y="100000"/>
                                    </p:animScale>
                                    <p:animScale>
                                      <p:cBhvr>
                                        <p:cTn id="55" dur="26">
                                          <p:stCondLst>
                                            <p:cond delay="1808"/>
                                          </p:stCondLst>
                                        </p:cTn>
                                        <p:tgtEl>
                                          <p:spTgt spid="3">
                                            <p:txEl>
                                              <p:pRg st="1" end="1"/>
                                            </p:txEl>
                                          </p:spTgt>
                                        </p:tgtEl>
                                      </p:cBhvr>
                                      <p:to x="100000" y="95000"/>
                                    </p:animScale>
                                    <p:animScale>
                                      <p:cBhvr>
                                        <p:cTn id="56" dur="166" decel="50000">
                                          <p:stCondLst>
                                            <p:cond delay="1834"/>
                                          </p:stCondLst>
                                        </p:cTn>
                                        <p:tgtEl>
                                          <p:spTgt spid="3">
                                            <p:txEl>
                                              <p:pRg st="1" end="1"/>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2" end="2"/>
                                            </p:txEl>
                                          </p:spTgt>
                                        </p:tgtEl>
                                        <p:attrNameLst>
                                          <p:attrName>style.visibility</p:attrName>
                                        </p:attrNameLst>
                                      </p:cBhvr>
                                      <p:to>
                                        <p:strVal val="visible"/>
                                      </p:to>
                                    </p:set>
                                    <p:animEffect transition="in" filter="wipe(down)">
                                      <p:cBhvr>
                                        <p:cTn id="61" dur="580">
                                          <p:stCondLst>
                                            <p:cond delay="0"/>
                                          </p:stCondLst>
                                        </p:cTn>
                                        <p:tgtEl>
                                          <p:spTgt spid="3">
                                            <p:txEl>
                                              <p:pRg st="2" end="2"/>
                                            </p:txEl>
                                          </p:spTgt>
                                        </p:tgtEl>
                                      </p:cBhvr>
                                    </p:animEffect>
                                    <p:anim calcmode="lin" valueType="num">
                                      <p:cBhvr>
                                        <p:cTn id="62"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2" end="2"/>
                                            </p:txEl>
                                          </p:spTgt>
                                        </p:tgtEl>
                                      </p:cBhvr>
                                      <p:to x="100000" y="60000"/>
                                    </p:animScale>
                                    <p:animScale>
                                      <p:cBhvr>
                                        <p:cTn id="68" dur="166" decel="50000">
                                          <p:stCondLst>
                                            <p:cond delay="676"/>
                                          </p:stCondLst>
                                        </p:cTn>
                                        <p:tgtEl>
                                          <p:spTgt spid="3">
                                            <p:txEl>
                                              <p:pRg st="2" end="2"/>
                                            </p:txEl>
                                          </p:spTgt>
                                        </p:tgtEl>
                                      </p:cBhvr>
                                      <p:to x="100000" y="100000"/>
                                    </p:animScale>
                                    <p:animScale>
                                      <p:cBhvr>
                                        <p:cTn id="69" dur="26">
                                          <p:stCondLst>
                                            <p:cond delay="1312"/>
                                          </p:stCondLst>
                                        </p:cTn>
                                        <p:tgtEl>
                                          <p:spTgt spid="3">
                                            <p:txEl>
                                              <p:pRg st="2" end="2"/>
                                            </p:txEl>
                                          </p:spTgt>
                                        </p:tgtEl>
                                      </p:cBhvr>
                                      <p:to x="100000" y="80000"/>
                                    </p:animScale>
                                    <p:animScale>
                                      <p:cBhvr>
                                        <p:cTn id="70" dur="166" decel="50000">
                                          <p:stCondLst>
                                            <p:cond delay="1338"/>
                                          </p:stCondLst>
                                        </p:cTn>
                                        <p:tgtEl>
                                          <p:spTgt spid="3">
                                            <p:txEl>
                                              <p:pRg st="2" end="2"/>
                                            </p:txEl>
                                          </p:spTgt>
                                        </p:tgtEl>
                                      </p:cBhvr>
                                      <p:to x="100000" y="100000"/>
                                    </p:animScale>
                                    <p:animScale>
                                      <p:cBhvr>
                                        <p:cTn id="71" dur="26">
                                          <p:stCondLst>
                                            <p:cond delay="1642"/>
                                          </p:stCondLst>
                                        </p:cTn>
                                        <p:tgtEl>
                                          <p:spTgt spid="3">
                                            <p:txEl>
                                              <p:pRg st="2" end="2"/>
                                            </p:txEl>
                                          </p:spTgt>
                                        </p:tgtEl>
                                      </p:cBhvr>
                                      <p:to x="100000" y="90000"/>
                                    </p:animScale>
                                    <p:animScale>
                                      <p:cBhvr>
                                        <p:cTn id="72" dur="166" decel="50000">
                                          <p:stCondLst>
                                            <p:cond delay="1668"/>
                                          </p:stCondLst>
                                        </p:cTn>
                                        <p:tgtEl>
                                          <p:spTgt spid="3">
                                            <p:txEl>
                                              <p:pRg st="2" end="2"/>
                                            </p:txEl>
                                          </p:spTgt>
                                        </p:tgtEl>
                                      </p:cBhvr>
                                      <p:to x="100000" y="100000"/>
                                    </p:animScale>
                                    <p:animScale>
                                      <p:cBhvr>
                                        <p:cTn id="73" dur="26">
                                          <p:stCondLst>
                                            <p:cond delay="1808"/>
                                          </p:stCondLst>
                                        </p:cTn>
                                        <p:tgtEl>
                                          <p:spTgt spid="3">
                                            <p:txEl>
                                              <p:pRg st="2" end="2"/>
                                            </p:txEl>
                                          </p:spTgt>
                                        </p:tgtEl>
                                      </p:cBhvr>
                                      <p:to x="100000" y="95000"/>
                                    </p:animScale>
                                    <p:animScale>
                                      <p:cBhvr>
                                        <p:cTn id="74" dur="166" decel="50000">
                                          <p:stCondLst>
                                            <p:cond delay="1834"/>
                                          </p:stCondLst>
                                        </p:cTn>
                                        <p:tgtEl>
                                          <p:spTgt spid="3">
                                            <p:txEl>
                                              <p:pRg st="2" end="2"/>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3">
                                            <p:txEl>
                                              <p:pRg st="3" end="3"/>
                                            </p:txEl>
                                          </p:spTgt>
                                        </p:tgtEl>
                                        <p:attrNameLst>
                                          <p:attrName>style.visibility</p:attrName>
                                        </p:attrNameLst>
                                      </p:cBhvr>
                                      <p:to>
                                        <p:strVal val="visible"/>
                                      </p:to>
                                    </p:set>
                                    <p:animEffect transition="in" filter="wipe(down)">
                                      <p:cBhvr>
                                        <p:cTn id="79" dur="580">
                                          <p:stCondLst>
                                            <p:cond delay="0"/>
                                          </p:stCondLst>
                                        </p:cTn>
                                        <p:tgtEl>
                                          <p:spTgt spid="3">
                                            <p:txEl>
                                              <p:pRg st="3" end="3"/>
                                            </p:txEl>
                                          </p:spTgt>
                                        </p:tgtEl>
                                      </p:cBhvr>
                                    </p:animEffect>
                                    <p:anim calcmode="lin" valueType="num">
                                      <p:cBhvr>
                                        <p:cTn id="80"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85" dur="26">
                                          <p:stCondLst>
                                            <p:cond delay="650"/>
                                          </p:stCondLst>
                                        </p:cTn>
                                        <p:tgtEl>
                                          <p:spTgt spid="3">
                                            <p:txEl>
                                              <p:pRg st="3" end="3"/>
                                            </p:txEl>
                                          </p:spTgt>
                                        </p:tgtEl>
                                      </p:cBhvr>
                                      <p:to x="100000" y="60000"/>
                                    </p:animScale>
                                    <p:animScale>
                                      <p:cBhvr>
                                        <p:cTn id="86" dur="166" decel="50000">
                                          <p:stCondLst>
                                            <p:cond delay="676"/>
                                          </p:stCondLst>
                                        </p:cTn>
                                        <p:tgtEl>
                                          <p:spTgt spid="3">
                                            <p:txEl>
                                              <p:pRg st="3" end="3"/>
                                            </p:txEl>
                                          </p:spTgt>
                                        </p:tgtEl>
                                      </p:cBhvr>
                                      <p:to x="100000" y="100000"/>
                                    </p:animScale>
                                    <p:animScale>
                                      <p:cBhvr>
                                        <p:cTn id="87" dur="26">
                                          <p:stCondLst>
                                            <p:cond delay="1312"/>
                                          </p:stCondLst>
                                        </p:cTn>
                                        <p:tgtEl>
                                          <p:spTgt spid="3">
                                            <p:txEl>
                                              <p:pRg st="3" end="3"/>
                                            </p:txEl>
                                          </p:spTgt>
                                        </p:tgtEl>
                                      </p:cBhvr>
                                      <p:to x="100000" y="80000"/>
                                    </p:animScale>
                                    <p:animScale>
                                      <p:cBhvr>
                                        <p:cTn id="88" dur="166" decel="50000">
                                          <p:stCondLst>
                                            <p:cond delay="1338"/>
                                          </p:stCondLst>
                                        </p:cTn>
                                        <p:tgtEl>
                                          <p:spTgt spid="3">
                                            <p:txEl>
                                              <p:pRg st="3" end="3"/>
                                            </p:txEl>
                                          </p:spTgt>
                                        </p:tgtEl>
                                      </p:cBhvr>
                                      <p:to x="100000" y="100000"/>
                                    </p:animScale>
                                    <p:animScale>
                                      <p:cBhvr>
                                        <p:cTn id="89" dur="26">
                                          <p:stCondLst>
                                            <p:cond delay="1642"/>
                                          </p:stCondLst>
                                        </p:cTn>
                                        <p:tgtEl>
                                          <p:spTgt spid="3">
                                            <p:txEl>
                                              <p:pRg st="3" end="3"/>
                                            </p:txEl>
                                          </p:spTgt>
                                        </p:tgtEl>
                                      </p:cBhvr>
                                      <p:to x="100000" y="90000"/>
                                    </p:animScale>
                                    <p:animScale>
                                      <p:cBhvr>
                                        <p:cTn id="90" dur="166" decel="50000">
                                          <p:stCondLst>
                                            <p:cond delay="1668"/>
                                          </p:stCondLst>
                                        </p:cTn>
                                        <p:tgtEl>
                                          <p:spTgt spid="3">
                                            <p:txEl>
                                              <p:pRg st="3" end="3"/>
                                            </p:txEl>
                                          </p:spTgt>
                                        </p:tgtEl>
                                      </p:cBhvr>
                                      <p:to x="100000" y="100000"/>
                                    </p:animScale>
                                    <p:animScale>
                                      <p:cBhvr>
                                        <p:cTn id="91" dur="26">
                                          <p:stCondLst>
                                            <p:cond delay="1808"/>
                                          </p:stCondLst>
                                        </p:cTn>
                                        <p:tgtEl>
                                          <p:spTgt spid="3">
                                            <p:txEl>
                                              <p:pRg st="3" end="3"/>
                                            </p:txEl>
                                          </p:spTgt>
                                        </p:tgtEl>
                                      </p:cBhvr>
                                      <p:to x="100000" y="95000"/>
                                    </p:animScale>
                                    <p:animScale>
                                      <p:cBhvr>
                                        <p:cTn id="92" dur="166" decel="50000">
                                          <p:stCondLst>
                                            <p:cond delay="1834"/>
                                          </p:stCondLst>
                                        </p:cTn>
                                        <p:tgtEl>
                                          <p:spTgt spid="3">
                                            <p:txEl>
                                              <p:pRg st="3" end="3"/>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lstStyle/>
          <a:p>
            <a:pPr>
              <a:buNone/>
            </a:pPr>
            <a:endParaRPr lang="en-US" sz="3600" b="1" dirty="0" smtClean="0">
              <a:latin typeface="Times New Roman" panose="02020603050405020304" pitchFamily="18" charset="0"/>
              <a:cs typeface="Times New Roman" panose="02020603050405020304" pitchFamily="18" charset="0"/>
            </a:endParaRPr>
          </a:p>
          <a:p>
            <a:r>
              <a:rPr lang="en-US" sz="3600" b="1" dirty="0" smtClean="0">
                <a:latin typeface="Times New Roman" panose="02020603050405020304" pitchFamily="18" charset="0"/>
                <a:cs typeface="Times New Roman" panose="02020603050405020304" pitchFamily="18" charset="0"/>
              </a:rPr>
              <a:t>Long and narrow wings have high lift to drag ratio = aspect ratio and vice versa.</a:t>
            </a:r>
          </a:p>
          <a:p>
            <a:r>
              <a:rPr lang="en-US" sz="3600" b="1" dirty="0" smtClean="0">
                <a:latin typeface="Times New Roman" panose="02020603050405020304" pitchFamily="18" charset="0"/>
                <a:cs typeface="Times New Roman" panose="02020603050405020304" pitchFamily="18" charset="0"/>
              </a:rPr>
              <a:t>As the wing length increases, turbulence and induced drag decreases</a:t>
            </a:r>
            <a:r>
              <a:rPr lang="en-US" sz="3600" b="1" dirty="0" smtClean="0"/>
              <a:t>. </a:t>
            </a:r>
          </a:p>
          <a:p>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latin typeface="Times New Roman" panose="02020603050405020304" pitchFamily="18" charset="0"/>
                <a:cs typeface="Times New Roman" panose="02020603050405020304" pitchFamily="18" charset="0"/>
              </a:rPr>
              <a:t>Aspect ratios</a:t>
            </a:r>
            <a:endParaRPr lang="en-US" dirty="0"/>
          </a:p>
        </p:txBody>
      </p:sp>
      <p:pic>
        <p:nvPicPr>
          <p:cNvPr id="7" name="Content Placeholder 6" descr="aspectratio.gif"/>
          <p:cNvPicPr>
            <a:picLocks noGrp="1" noChangeAspect="1"/>
          </p:cNvPicPr>
          <p:nvPr>
            <p:ph idx="1"/>
          </p:nvPr>
        </p:nvPicPr>
        <p:blipFill>
          <a:blip r:embed="rId2"/>
          <a:stretch>
            <a:fillRect/>
          </a:stretch>
        </p:blipFill>
        <p:spPr>
          <a:xfrm>
            <a:off x="0" y="2455818"/>
            <a:ext cx="6328634" cy="2710566"/>
          </a:xfrm>
        </p:spPr>
      </p:pic>
      <p:pic>
        <p:nvPicPr>
          <p:cNvPr id="8" name="Picture 7" descr="FLT_SCI_ART_04_Wing_aspect_ratio_LowToHighRatios.jpg"/>
          <p:cNvPicPr>
            <a:picLocks noChangeAspect="1"/>
          </p:cNvPicPr>
          <p:nvPr/>
        </p:nvPicPr>
        <p:blipFill>
          <a:blip r:embed="rId3"/>
          <a:stretch>
            <a:fillRect/>
          </a:stretch>
        </p:blipFill>
        <p:spPr>
          <a:xfrm>
            <a:off x="6694715" y="2246810"/>
            <a:ext cx="5497285" cy="3078480"/>
          </a:xfrm>
          <a:prstGeom prst="rect">
            <a:avLst/>
          </a:prstGeom>
        </p:spPr>
      </p:pic>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439678C-105F-4D2E-96B2-725D3E9F2AD7}"/>
              </a:ext>
            </a:extLst>
          </p:cNvPr>
          <p:cNvSpPr>
            <a:spLocks noGrp="1"/>
          </p:cNvSpPr>
          <p:nvPr>
            <p:ph type="title"/>
          </p:nvPr>
        </p:nvSpPr>
        <p:spPr/>
        <p:txBody>
          <a:bodyPr>
            <a:noAutofit/>
          </a:bodyPr>
          <a:lstStyle/>
          <a:p>
            <a:pPr algn="r"/>
            <a:r>
              <a:rPr lang="en-US" sz="4400" b="1" dirty="0">
                <a:latin typeface="Times New Roman" panose="02020603050405020304" pitchFamily="18" charset="0"/>
                <a:cs typeface="Times New Roman" panose="02020603050405020304" pitchFamily="18" charset="0"/>
              </a:rPr>
              <a:t>The skeleton </a:t>
            </a:r>
            <a:r>
              <a:rPr lang="en-US" sz="4400" dirty="0"/>
              <a:t/>
            </a:r>
            <a:br>
              <a:rPr lang="en-US" sz="4400" dirty="0"/>
            </a:br>
            <a:endParaRPr lang="en-US" sz="4400" dirty="0"/>
          </a:p>
        </p:txBody>
      </p:sp>
      <p:sp>
        <p:nvSpPr>
          <p:cNvPr id="3" name="Content Placeholder 2">
            <a:extLst>
              <a:ext uri="{FF2B5EF4-FFF2-40B4-BE49-F238E27FC236}">
                <a16:creationId xmlns="" xmlns:a16="http://schemas.microsoft.com/office/drawing/2014/main" id="{3A934A81-33C8-452C-9584-3989C738D4B0}"/>
              </a:ext>
            </a:extLst>
          </p:cNvPr>
          <p:cNvSpPr>
            <a:spLocks noGrp="1"/>
          </p:cNvSpPr>
          <p:nvPr>
            <p:ph idx="1"/>
          </p:nvPr>
        </p:nvSpPr>
        <p:spPr>
          <a:ln>
            <a:noFill/>
          </a:ln>
        </p:spPr>
        <p:txBody>
          <a:bodyPr>
            <a:normAutofit fontScale="92500" lnSpcReduction="20000"/>
          </a:bodyPr>
          <a:lstStyle/>
          <a:p>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sz="3200" b="1" dirty="0" smtClean="0">
                <a:latin typeface="Times New Roman" pitchFamily="18" charset="0"/>
                <a:cs typeface="Times New Roman" pitchFamily="18" charset="0"/>
              </a:rPr>
              <a:t>Skeleton </a:t>
            </a:r>
            <a:r>
              <a:rPr lang="en-US" sz="3200" b="1" dirty="0">
                <a:latin typeface="Times New Roman" pitchFamily="18" charset="0"/>
                <a:cs typeface="Times New Roman" pitchFamily="18" charset="0"/>
              </a:rPr>
              <a:t>of the birds support large muscles that provide the “power for flight’. </a:t>
            </a:r>
          </a:p>
          <a:p>
            <a:r>
              <a:rPr lang="en-US" sz="3200" b="1" dirty="0">
                <a:latin typeface="Times New Roman" pitchFamily="18" charset="0"/>
                <a:cs typeface="Times New Roman" pitchFamily="18" charset="0"/>
              </a:rPr>
              <a:t>The unique structures for flight are the “fusion of light weigh bones and reinforcement of bones”. </a:t>
            </a:r>
          </a:p>
          <a:p>
            <a:r>
              <a:rPr lang="en-US" sz="3200" b="1" dirty="0">
                <a:latin typeface="Times New Roman" pitchFamily="18" charset="0"/>
                <a:cs typeface="Times New Roman" pitchFamily="18" charset="0"/>
              </a:rPr>
              <a:t>Bone of the birds are light and air filled structures.</a:t>
            </a:r>
          </a:p>
          <a:p>
            <a:r>
              <a:rPr lang="en-US" sz="3200" b="1" dirty="0">
                <a:latin typeface="Times New Roman" pitchFamily="18" charset="0"/>
                <a:cs typeface="Times New Roman" pitchFamily="18" charset="0"/>
              </a:rPr>
              <a:t>Hollow long bones of the wings are strengthened by the internal strut. </a:t>
            </a:r>
          </a:p>
          <a:p>
            <a:r>
              <a:rPr lang="en-US" sz="3200" b="1" dirty="0">
                <a:latin typeface="Times New Roman" pitchFamily="18" charset="0"/>
                <a:cs typeface="Times New Roman" pitchFamily="18" charset="0"/>
              </a:rPr>
              <a:t>Birds have toothless bills instead of heavy bony jaw. </a:t>
            </a:r>
          </a:p>
          <a:p>
            <a:endParaRPr lang="en-US" dirty="0"/>
          </a:p>
        </p:txBody>
      </p:sp>
      <p:pic>
        <p:nvPicPr>
          <p:cNvPr id="4" name="Picture 3" descr="7092077235_37e5ece9ea_b.jpg"/>
          <p:cNvPicPr>
            <a:picLocks noChangeAspect="1"/>
          </p:cNvPicPr>
          <p:nvPr/>
        </p:nvPicPr>
        <p:blipFill>
          <a:blip r:embed="rId2"/>
          <a:stretch>
            <a:fillRect/>
          </a:stretch>
        </p:blipFill>
        <p:spPr>
          <a:xfrm flipH="1">
            <a:off x="169815" y="-26126"/>
            <a:ext cx="3843157" cy="2573383"/>
          </a:xfrm>
          <a:prstGeom prst="rect">
            <a:avLst/>
          </a:prstGeom>
        </p:spPr>
      </p:pic>
    </p:spTree>
    <p:extLst>
      <p:ext uri="{BB962C8B-B14F-4D97-AF65-F5344CB8AC3E}">
        <p14:creationId xmlns:p14="http://schemas.microsoft.com/office/powerpoint/2010/main" val="2718338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7" presetClass="emph" presetSubtype="0" fill="remove" grpId="0" nodeType="clickEffect">
                                  <p:stCondLst>
                                    <p:cond delay="0"/>
                                  </p:stCondLst>
                                  <p:childTnLst>
                                    <p:animClr clrSpc="rgb" dir="cw">
                                      <p:cBhvr override="childStyle">
                                        <p:cTn id="11" dur="250" autoRev="1" fill="remove"/>
                                        <p:tgtEl>
                                          <p:spTgt spid="3">
                                            <p:txEl>
                                              <p:pRg st="3" end="3"/>
                                            </p:txEl>
                                          </p:spTgt>
                                        </p:tgtEl>
                                        <p:attrNameLst>
                                          <p:attrName>style.color</p:attrName>
                                        </p:attrNameLst>
                                      </p:cBhvr>
                                      <p:to>
                                        <a:schemeClr val="bg1"/>
                                      </p:to>
                                    </p:animClr>
                                    <p:animClr clrSpc="rgb" dir="cw">
                                      <p:cBhvr>
                                        <p:cTn id="12" dur="250" autoRev="1" fill="remove"/>
                                        <p:tgtEl>
                                          <p:spTgt spid="3">
                                            <p:txEl>
                                              <p:pRg st="3" end="3"/>
                                            </p:txEl>
                                          </p:spTgt>
                                        </p:tgtEl>
                                        <p:attrNameLst>
                                          <p:attrName>fillcolor</p:attrName>
                                        </p:attrNameLst>
                                      </p:cBhvr>
                                      <p:to>
                                        <a:schemeClr val="bg1"/>
                                      </p:to>
                                    </p:animClr>
                                    <p:set>
                                      <p:cBhvr>
                                        <p:cTn id="13" dur="250" autoRev="1" fill="remove"/>
                                        <p:tgtEl>
                                          <p:spTgt spid="3">
                                            <p:txEl>
                                              <p:pRg st="3" end="3"/>
                                            </p:txEl>
                                          </p:spTgt>
                                        </p:tgtEl>
                                        <p:attrNameLst>
                                          <p:attrName>fill.type</p:attrName>
                                        </p:attrNameLst>
                                      </p:cBhvr>
                                      <p:to>
                                        <p:strVal val="solid"/>
                                      </p:to>
                                    </p:set>
                                    <p:set>
                                      <p:cBhvr>
                                        <p:cTn id="14" dur="250" autoRev="1" fill="remove"/>
                                        <p:tgtEl>
                                          <p:spTgt spid="3">
                                            <p:txEl>
                                              <p:pRg st="3" end="3"/>
                                            </p:txEl>
                                          </p:spTgt>
                                        </p:tgtEl>
                                        <p:attrNameLst>
                                          <p:attrName>fill.on</p:attrName>
                                        </p:attrNameLst>
                                      </p:cBhvr>
                                      <p:to>
                                        <p:strVal val="true"/>
                                      </p:to>
                                    </p:set>
                                  </p:childTnLst>
                                </p:cTn>
                              </p:par>
                            </p:childTnLst>
                          </p:cTn>
                        </p:par>
                      </p:childTnLst>
                    </p:cTn>
                  </p:par>
                  <p:par>
                    <p:cTn id="15" fill="hold">
                      <p:stCondLst>
                        <p:cond delay="indefinite"/>
                      </p:stCondLst>
                      <p:childTnLst>
                        <p:par>
                          <p:cTn id="16" fill="hold">
                            <p:stCondLst>
                              <p:cond delay="0"/>
                            </p:stCondLst>
                            <p:childTnLst>
                              <p:par>
                                <p:cTn id="17" presetID="27" presetClass="emph" presetSubtype="0" fill="remove" grpId="0" nodeType="clickEffect">
                                  <p:stCondLst>
                                    <p:cond delay="0"/>
                                  </p:stCondLst>
                                  <p:childTnLst>
                                    <p:animClr clrSpc="rgb" dir="cw">
                                      <p:cBhvr override="childStyle">
                                        <p:cTn id="18" dur="250" autoRev="1" fill="remove"/>
                                        <p:tgtEl>
                                          <p:spTgt spid="3">
                                            <p:txEl>
                                              <p:pRg st="4" end="4"/>
                                            </p:txEl>
                                          </p:spTgt>
                                        </p:tgtEl>
                                        <p:attrNameLst>
                                          <p:attrName>style.color</p:attrName>
                                        </p:attrNameLst>
                                      </p:cBhvr>
                                      <p:to>
                                        <a:schemeClr val="bg1"/>
                                      </p:to>
                                    </p:animClr>
                                    <p:animClr clrSpc="rgb" dir="cw">
                                      <p:cBhvr>
                                        <p:cTn id="19" dur="250" autoRev="1" fill="remove"/>
                                        <p:tgtEl>
                                          <p:spTgt spid="3">
                                            <p:txEl>
                                              <p:pRg st="4" end="4"/>
                                            </p:txEl>
                                          </p:spTgt>
                                        </p:tgtEl>
                                        <p:attrNameLst>
                                          <p:attrName>fillcolor</p:attrName>
                                        </p:attrNameLst>
                                      </p:cBhvr>
                                      <p:to>
                                        <a:schemeClr val="bg1"/>
                                      </p:to>
                                    </p:animClr>
                                    <p:set>
                                      <p:cBhvr>
                                        <p:cTn id="20" dur="250" autoRev="1" fill="remove"/>
                                        <p:tgtEl>
                                          <p:spTgt spid="3">
                                            <p:txEl>
                                              <p:pRg st="4" end="4"/>
                                            </p:txEl>
                                          </p:spTgt>
                                        </p:tgtEl>
                                        <p:attrNameLst>
                                          <p:attrName>fill.type</p:attrName>
                                        </p:attrNameLst>
                                      </p:cBhvr>
                                      <p:to>
                                        <p:strVal val="solid"/>
                                      </p:to>
                                    </p:set>
                                    <p:set>
                                      <p:cBhvr>
                                        <p:cTn id="21" dur="250" autoRev="1" fill="remove"/>
                                        <p:tgtEl>
                                          <p:spTgt spid="3">
                                            <p:txEl>
                                              <p:pRg st="4" end="4"/>
                                            </p:txEl>
                                          </p:spTgt>
                                        </p:tgtEl>
                                        <p:attrNameLst>
                                          <p:attrName>fill.on</p:attrName>
                                        </p:attrNameLst>
                                      </p:cBhvr>
                                      <p:to>
                                        <p:strVal val="true"/>
                                      </p:to>
                                    </p:set>
                                  </p:childTnLst>
                                </p:cTn>
                              </p:par>
                            </p:childTnLst>
                          </p:cTn>
                        </p:par>
                      </p:childTnLst>
                    </p:cTn>
                  </p:par>
                  <p:par>
                    <p:cTn id="22" fill="hold">
                      <p:stCondLst>
                        <p:cond delay="indefinite"/>
                      </p:stCondLst>
                      <p:childTnLst>
                        <p:par>
                          <p:cTn id="23" fill="hold">
                            <p:stCondLst>
                              <p:cond delay="0"/>
                            </p:stCondLst>
                            <p:childTnLst>
                              <p:par>
                                <p:cTn id="24" presetID="27" presetClass="emph" presetSubtype="0" fill="remove" grpId="0" nodeType="clickEffect">
                                  <p:stCondLst>
                                    <p:cond delay="0"/>
                                  </p:stCondLst>
                                  <p:childTnLst>
                                    <p:animClr clrSpc="rgb" dir="cw">
                                      <p:cBhvr override="childStyle">
                                        <p:cTn id="25" dur="250" autoRev="1" fill="remove"/>
                                        <p:tgtEl>
                                          <p:spTgt spid="3">
                                            <p:txEl>
                                              <p:pRg st="5" end="5"/>
                                            </p:txEl>
                                          </p:spTgt>
                                        </p:tgtEl>
                                        <p:attrNameLst>
                                          <p:attrName>style.color</p:attrName>
                                        </p:attrNameLst>
                                      </p:cBhvr>
                                      <p:to>
                                        <a:schemeClr val="bg1"/>
                                      </p:to>
                                    </p:animClr>
                                    <p:animClr clrSpc="rgb" dir="cw">
                                      <p:cBhvr>
                                        <p:cTn id="26" dur="250" autoRev="1" fill="remove"/>
                                        <p:tgtEl>
                                          <p:spTgt spid="3">
                                            <p:txEl>
                                              <p:pRg st="5" end="5"/>
                                            </p:txEl>
                                          </p:spTgt>
                                        </p:tgtEl>
                                        <p:attrNameLst>
                                          <p:attrName>fillcolor</p:attrName>
                                        </p:attrNameLst>
                                      </p:cBhvr>
                                      <p:to>
                                        <a:schemeClr val="bg1"/>
                                      </p:to>
                                    </p:animClr>
                                    <p:set>
                                      <p:cBhvr>
                                        <p:cTn id="27" dur="250" autoRev="1" fill="remove"/>
                                        <p:tgtEl>
                                          <p:spTgt spid="3">
                                            <p:txEl>
                                              <p:pRg st="5" end="5"/>
                                            </p:txEl>
                                          </p:spTgt>
                                        </p:tgtEl>
                                        <p:attrNameLst>
                                          <p:attrName>fill.type</p:attrName>
                                        </p:attrNameLst>
                                      </p:cBhvr>
                                      <p:to>
                                        <p:strVal val="solid"/>
                                      </p:to>
                                    </p:set>
                                    <p:set>
                                      <p:cBhvr>
                                        <p:cTn id="28" dur="250" autoRev="1" fill="remove"/>
                                        <p:tgtEl>
                                          <p:spTgt spid="3">
                                            <p:txEl>
                                              <p:pRg st="5" end="5"/>
                                            </p:txEl>
                                          </p:spTgt>
                                        </p:tgtEl>
                                        <p:attrNameLst>
                                          <p:attrName>fill.on</p:attrName>
                                        </p:attrNameLst>
                                      </p:cBhvr>
                                      <p:to>
                                        <p:strVal val="true"/>
                                      </p:to>
                                    </p:set>
                                  </p:childTnLst>
                                </p:cTn>
                              </p:par>
                            </p:childTnLst>
                          </p:cTn>
                        </p:par>
                      </p:childTnLst>
                    </p:cTn>
                  </p:par>
                  <p:par>
                    <p:cTn id="29" fill="hold">
                      <p:stCondLst>
                        <p:cond delay="indefinite"/>
                      </p:stCondLst>
                      <p:childTnLst>
                        <p:par>
                          <p:cTn id="30" fill="hold">
                            <p:stCondLst>
                              <p:cond delay="0"/>
                            </p:stCondLst>
                            <p:childTnLst>
                              <p:par>
                                <p:cTn id="31" presetID="27" presetClass="emph" presetSubtype="0" fill="remove" grpId="0" nodeType="clickEffect">
                                  <p:stCondLst>
                                    <p:cond delay="0"/>
                                  </p:stCondLst>
                                  <p:childTnLst>
                                    <p:animClr clrSpc="rgb" dir="cw">
                                      <p:cBhvr override="childStyle">
                                        <p:cTn id="32" dur="250" autoRev="1" fill="remove"/>
                                        <p:tgtEl>
                                          <p:spTgt spid="3">
                                            <p:txEl>
                                              <p:pRg st="6" end="6"/>
                                            </p:txEl>
                                          </p:spTgt>
                                        </p:tgtEl>
                                        <p:attrNameLst>
                                          <p:attrName>style.color</p:attrName>
                                        </p:attrNameLst>
                                      </p:cBhvr>
                                      <p:to>
                                        <a:schemeClr val="bg1"/>
                                      </p:to>
                                    </p:animClr>
                                    <p:animClr clrSpc="rgb" dir="cw">
                                      <p:cBhvr>
                                        <p:cTn id="33" dur="250" autoRev="1" fill="remove"/>
                                        <p:tgtEl>
                                          <p:spTgt spid="3">
                                            <p:txEl>
                                              <p:pRg st="6" end="6"/>
                                            </p:txEl>
                                          </p:spTgt>
                                        </p:tgtEl>
                                        <p:attrNameLst>
                                          <p:attrName>fillcolor</p:attrName>
                                        </p:attrNameLst>
                                      </p:cBhvr>
                                      <p:to>
                                        <a:schemeClr val="bg1"/>
                                      </p:to>
                                    </p:animClr>
                                    <p:set>
                                      <p:cBhvr>
                                        <p:cTn id="34" dur="250" autoRev="1" fill="remove"/>
                                        <p:tgtEl>
                                          <p:spTgt spid="3">
                                            <p:txEl>
                                              <p:pRg st="6" end="6"/>
                                            </p:txEl>
                                          </p:spTgt>
                                        </p:tgtEl>
                                        <p:attrNameLst>
                                          <p:attrName>fill.type</p:attrName>
                                        </p:attrNameLst>
                                      </p:cBhvr>
                                      <p:to>
                                        <p:strVal val="solid"/>
                                      </p:to>
                                    </p:set>
                                    <p:set>
                                      <p:cBhvr>
                                        <p:cTn id="35" dur="250" autoRev="1" fill="remove"/>
                                        <p:tgtEl>
                                          <p:spTgt spid="3">
                                            <p:txEl>
                                              <p:pRg st="6" end="6"/>
                                            </p:txEl>
                                          </p:spTgt>
                                        </p:tgtEl>
                                        <p:attrNameLst>
                                          <p:attrName>fill.on</p:attrName>
                                        </p:attrNameLst>
                                      </p:cBhvr>
                                      <p:to>
                                        <p:strVal val="true"/>
                                      </p:to>
                                    </p:set>
                                  </p:childTnLst>
                                </p:cTn>
                              </p:par>
                            </p:childTnLst>
                          </p:cTn>
                        </p:par>
                      </p:childTnLst>
                    </p:cTn>
                  </p:par>
                  <p:par>
                    <p:cTn id="36" fill="hold">
                      <p:stCondLst>
                        <p:cond delay="indefinite"/>
                      </p:stCondLst>
                      <p:childTnLst>
                        <p:par>
                          <p:cTn id="37" fill="hold">
                            <p:stCondLst>
                              <p:cond delay="0"/>
                            </p:stCondLst>
                            <p:childTnLst>
                              <p:par>
                                <p:cTn id="38" presetID="27" presetClass="emph" presetSubtype="0" fill="remove" grpId="0" nodeType="clickEffect">
                                  <p:stCondLst>
                                    <p:cond delay="0"/>
                                  </p:stCondLst>
                                  <p:childTnLst>
                                    <p:animClr clrSpc="rgb" dir="cw">
                                      <p:cBhvr override="childStyle">
                                        <p:cTn id="39" dur="250" autoRev="1" fill="remove"/>
                                        <p:tgtEl>
                                          <p:spTgt spid="3">
                                            <p:txEl>
                                              <p:pRg st="7" end="7"/>
                                            </p:txEl>
                                          </p:spTgt>
                                        </p:tgtEl>
                                        <p:attrNameLst>
                                          <p:attrName>style.color</p:attrName>
                                        </p:attrNameLst>
                                      </p:cBhvr>
                                      <p:to>
                                        <a:schemeClr val="bg1"/>
                                      </p:to>
                                    </p:animClr>
                                    <p:animClr clrSpc="rgb" dir="cw">
                                      <p:cBhvr>
                                        <p:cTn id="40" dur="250" autoRev="1" fill="remove"/>
                                        <p:tgtEl>
                                          <p:spTgt spid="3">
                                            <p:txEl>
                                              <p:pRg st="7" end="7"/>
                                            </p:txEl>
                                          </p:spTgt>
                                        </p:tgtEl>
                                        <p:attrNameLst>
                                          <p:attrName>fillcolor</p:attrName>
                                        </p:attrNameLst>
                                      </p:cBhvr>
                                      <p:to>
                                        <a:schemeClr val="bg1"/>
                                      </p:to>
                                    </p:animClr>
                                    <p:set>
                                      <p:cBhvr>
                                        <p:cTn id="41" dur="250" autoRev="1" fill="remove"/>
                                        <p:tgtEl>
                                          <p:spTgt spid="3">
                                            <p:txEl>
                                              <p:pRg st="7" end="7"/>
                                            </p:txEl>
                                          </p:spTgt>
                                        </p:tgtEl>
                                        <p:attrNameLst>
                                          <p:attrName>fill.type</p:attrName>
                                        </p:attrNameLst>
                                      </p:cBhvr>
                                      <p:to>
                                        <p:strVal val="solid"/>
                                      </p:to>
                                    </p:set>
                                    <p:set>
                                      <p:cBhvr>
                                        <p:cTn id="42" dur="250" autoRev="1" fill="remove"/>
                                        <p:tgtEl>
                                          <p:spTgt spid="3">
                                            <p:txEl>
                                              <p:pRg st="7" end="7"/>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19E187F-EAB9-4D2B-84C0-59E9E9C90B94}"/>
              </a:ext>
            </a:extLst>
          </p:cNvPr>
          <p:cNvSpPr>
            <a:spLocks noGrp="1"/>
          </p:cNvSpPr>
          <p:nvPr>
            <p:ph type="title"/>
          </p:nvPr>
        </p:nvSpPr>
        <p:spPr/>
        <p:txBody>
          <a:bodyPr>
            <a:normAutofit/>
          </a:bodyPr>
          <a:lstStyle/>
          <a:p>
            <a:pPr algn="r"/>
            <a:r>
              <a:rPr lang="en-US" sz="4000" b="1" dirty="0">
                <a:latin typeface="Times New Roman" panose="02020603050405020304" pitchFamily="18" charset="0"/>
                <a:cs typeface="Times New Roman" panose="02020603050405020304" pitchFamily="18" charset="0"/>
              </a:rPr>
              <a:t>Introduction</a:t>
            </a:r>
            <a:r>
              <a:rPr lang="en-US" sz="4000" dirty="0">
                <a:latin typeface="Times New Roman" panose="02020603050405020304" pitchFamily="18" charset="0"/>
                <a:cs typeface="Times New Roman" panose="02020603050405020304" pitchFamily="18" charset="0"/>
              </a:rPr>
              <a:t> </a:t>
            </a:r>
          </a:p>
        </p:txBody>
      </p:sp>
      <p:sp>
        <p:nvSpPr>
          <p:cNvPr id="3" name="Content Placeholder 2">
            <a:extLst>
              <a:ext uri="{FF2B5EF4-FFF2-40B4-BE49-F238E27FC236}">
                <a16:creationId xmlns="" xmlns:a16="http://schemas.microsoft.com/office/drawing/2014/main" id="{7396C45D-F376-42A9-ABA5-09A6D21410D3}"/>
              </a:ext>
            </a:extLst>
          </p:cNvPr>
          <p:cNvSpPr>
            <a:spLocks noGrp="1"/>
          </p:cNvSpPr>
          <p:nvPr>
            <p:ph idx="1"/>
          </p:nvPr>
        </p:nvSpPr>
        <p:spPr>
          <a:xfrm>
            <a:off x="561700" y="1423850"/>
            <a:ext cx="10319657" cy="5185955"/>
          </a:xfrm>
        </p:spPr>
        <p:txBody>
          <a:bodyPr>
            <a:noAutofit/>
          </a:bodyPr>
          <a:lstStyle/>
          <a:p>
            <a:r>
              <a:rPr lang="en-US" sz="2400" b="1" dirty="0">
                <a:solidFill>
                  <a:schemeClr val="tx1">
                    <a:lumMod val="95000"/>
                    <a:lumOff val="5000"/>
                  </a:schemeClr>
                </a:solidFill>
                <a:latin typeface="Times New Roman" pitchFamily="18" charset="0"/>
                <a:cs typeface="Times New Roman" pitchFamily="18" charset="0"/>
              </a:rPr>
              <a:t>Central avian adaptation is flight. Birds are master of fluid that is </a:t>
            </a:r>
            <a:r>
              <a:rPr lang="en-US" sz="2400" b="1" dirty="0" smtClean="0">
                <a:solidFill>
                  <a:schemeClr val="tx1">
                    <a:lumMod val="95000"/>
                    <a:lumOff val="5000"/>
                  </a:schemeClr>
                </a:solidFill>
                <a:latin typeface="Times New Roman" pitchFamily="18" charset="0"/>
                <a:cs typeface="Times New Roman" pitchFamily="18" charset="0"/>
              </a:rPr>
              <a:t>air ,unlike  Fishes that are master of  Water.</a:t>
            </a:r>
          </a:p>
          <a:p>
            <a:r>
              <a:rPr lang="en-US" sz="2400" b="1" dirty="0" smtClean="0">
                <a:solidFill>
                  <a:schemeClr val="tx1">
                    <a:lumMod val="95000"/>
                    <a:lumOff val="5000"/>
                  </a:schemeClr>
                </a:solidFill>
                <a:latin typeface="Times New Roman" pitchFamily="18" charset="0"/>
                <a:cs typeface="Times New Roman" pitchFamily="18" charset="0"/>
              </a:rPr>
              <a:t>Birds ca  hover  in  one  place,fly,dive  at breathtaking speeds,upside  down   and  backward, soar  for days on  end.</a:t>
            </a:r>
          </a:p>
          <a:p>
            <a:r>
              <a:rPr lang="en-US" sz="2400" b="1" dirty="0" smtClean="0">
                <a:solidFill>
                  <a:schemeClr val="tx1">
                    <a:lumMod val="95000"/>
                    <a:lumOff val="5000"/>
                  </a:schemeClr>
                </a:solidFill>
                <a:latin typeface="Times New Roman" pitchFamily="18" charset="0"/>
                <a:cs typeface="Times New Roman" pitchFamily="18" charset="0"/>
              </a:rPr>
              <a:t>Birds are one  of nature's finest  locomotor  experiments ,Our   best aircraft  are  inferior  by  a  large  margin.</a:t>
            </a:r>
            <a:endParaRPr lang="en-US" sz="2400" b="1" dirty="0">
              <a:solidFill>
                <a:schemeClr val="tx1">
                  <a:lumMod val="95000"/>
                  <a:lumOff val="5000"/>
                </a:schemeClr>
              </a:solidFill>
              <a:latin typeface="Times New Roman" pitchFamily="18" charset="0"/>
              <a:cs typeface="Times New Roman" pitchFamily="18" charset="0"/>
            </a:endParaRPr>
          </a:p>
          <a:p>
            <a:r>
              <a:rPr lang="en-US" sz="2500" b="1" dirty="0">
                <a:solidFill>
                  <a:schemeClr val="tx1">
                    <a:lumMod val="95000"/>
                    <a:lumOff val="5000"/>
                  </a:schemeClr>
                </a:solidFill>
                <a:latin typeface="Times New Roman" pitchFamily="18" charset="0"/>
                <a:cs typeface="Times New Roman" pitchFamily="18" charset="0"/>
              </a:rPr>
              <a:t>Basic components of flight</a:t>
            </a:r>
          </a:p>
          <a:p>
            <a:pPr lvl="1"/>
            <a:r>
              <a:rPr lang="en-US" sz="2400" b="1" dirty="0">
                <a:solidFill>
                  <a:schemeClr val="tx1">
                    <a:lumMod val="95000"/>
                    <a:lumOff val="5000"/>
                  </a:schemeClr>
                </a:solidFill>
                <a:latin typeface="Times New Roman" pitchFamily="18" charset="0"/>
                <a:cs typeface="Times New Roman" pitchFamily="18" charset="0"/>
              </a:rPr>
              <a:t>Taking off</a:t>
            </a:r>
          </a:p>
          <a:p>
            <a:pPr lvl="1"/>
            <a:r>
              <a:rPr lang="en-US" sz="2400" b="1" dirty="0">
                <a:solidFill>
                  <a:schemeClr val="tx1">
                    <a:lumMod val="95000"/>
                    <a:lumOff val="5000"/>
                  </a:schemeClr>
                </a:solidFill>
                <a:latin typeface="Times New Roman" pitchFamily="18" charset="0"/>
                <a:cs typeface="Times New Roman" pitchFamily="18" charset="0"/>
              </a:rPr>
              <a:t>Maneuvering</a:t>
            </a:r>
          </a:p>
          <a:p>
            <a:pPr lvl="1"/>
            <a:r>
              <a:rPr lang="en-US" sz="2400" b="1" dirty="0">
                <a:solidFill>
                  <a:schemeClr val="tx1">
                    <a:lumMod val="95000"/>
                    <a:lumOff val="5000"/>
                  </a:schemeClr>
                </a:solidFill>
                <a:latin typeface="Times New Roman" pitchFamily="18" charset="0"/>
                <a:cs typeface="Times New Roman" pitchFamily="18" charset="0"/>
              </a:rPr>
              <a:t>Stabilizing</a:t>
            </a:r>
          </a:p>
          <a:p>
            <a:pPr lvl="1"/>
            <a:r>
              <a:rPr lang="en-US" sz="2400" b="1" dirty="0">
                <a:solidFill>
                  <a:schemeClr val="tx1">
                    <a:lumMod val="95000"/>
                    <a:lumOff val="5000"/>
                  </a:schemeClr>
                </a:solidFill>
                <a:latin typeface="Times New Roman" pitchFamily="18" charset="0"/>
                <a:cs typeface="Times New Roman" pitchFamily="18" charset="0"/>
              </a:rPr>
              <a:t>Positioning</a:t>
            </a:r>
          </a:p>
          <a:p>
            <a:pPr lvl="1"/>
            <a:r>
              <a:rPr lang="en-US" sz="2400" b="1" dirty="0">
                <a:solidFill>
                  <a:schemeClr val="tx1">
                    <a:lumMod val="95000"/>
                    <a:lumOff val="5000"/>
                  </a:schemeClr>
                </a:solidFill>
                <a:latin typeface="Times New Roman" pitchFamily="18" charset="0"/>
                <a:cs typeface="Times New Roman" pitchFamily="18" charset="0"/>
              </a:rPr>
              <a:t>Landing </a:t>
            </a:r>
          </a:p>
          <a:p>
            <a:pPr marL="0" indent="0">
              <a:buNone/>
            </a:pPr>
            <a:endParaRPr lang="en-US" sz="1800" dirty="0">
              <a:solidFill>
                <a:schemeClr val="tx1">
                  <a:lumMod val="95000"/>
                  <a:lumOff val="5000"/>
                </a:schemeClr>
              </a:solidFill>
              <a:latin typeface="Times New Roman" pitchFamily="18" charset="0"/>
              <a:cs typeface="Times New Roman" pitchFamily="18" charset="0"/>
            </a:endParaRPr>
          </a:p>
        </p:txBody>
      </p:sp>
      <p:pic>
        <p:nvPicPr>
          <p:cNvPr id="4" name="Picture 3" descr="10811-illustration-of-a-pair-of-arctic-terns-flying-pv.png"/>
          <p:cNvPicPr>
            <a:picLocks noChangeAspect="1"/>
          </p:cNvPicPr>
          <p:nvPr/>
        </p:nvPicPr>
        <p:blipFill>
          <a:blip r:embed="rId2"/>
          <a:stretch>
            <a:fillRect/>
          </a:stretch>
        </p:blipFill>
        <p:spPr>
          <a:xfrm>
            <a:off x="8729112" y="3258329"/>
            <a:ext cx="2295929" cy="3599671"/>
          </a:xfrm>
          <a:prstGeom prst="rect">
            <a:avLst/>
          </a:prstGeom>
        </p:spPr>
      </p:pic>
    </p:spTree>
    <p:extLst>
      <p:ext uri="{BB962C8B-B14F-4D97-AF65-F5344CB8AC3E}">
        <p14:creationId xmlns:p14="http://schemas.microsoft.com/office/powerpoint/2010/main" val="2106818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anim calcmode="lin" valueType="num">
                                      <p:cBhvr>
                                        <p:cTn id="8" dur="2000" fill="hold"/>
                                        <p:tgtEl>
                                          <p:spTgt spid="3">
                                            <p:txEl>
                                              <p:pRg st="0" end="0"/>
                                            </p:txEl>
                                          </p:spTgt>
                                        </p:tgtEl>
                                        <p:attrNameLst>
                                          <p:attrName>ppt_w</p:attrName>
                                        </p:attrNameLst>
                                      </p:cBhvr>
                                      <p:tavLst>
                                        <p:tav tm="0" fmla="#ppt_w*sin(2.5*pi*$)">
                                          <p:val>
                                            <p:fltVal val="0"/>
                                          </p:val>
                                        </p:tav>
                                        <p:tav tm="100000">
                                          <p:val>
                                            <p:fltVal val="1"/>
                                          </p:val>
                                        </p:tav>
                                      </p:tavLst>
                                    </p:anim>
                                    <p:anim calcmode="lin" valueType="num">
                                      <p:cBhvr>
                                        <p:cTn id="9" dur="2000" fill="hold"/>
                                        <p:tgtEl>
                                          <p:spTgt spid="3">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4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2000"/>
                                        <p:tgtEl>
                                          <p:spTgt spid="3">
                                            <p:txEl>
                                              <p:pRg st="1" end="1"/>
                                            </p:txEl>
                                          </p:spTgt>
                                        </p:tgtEl>
                                      </p:cBhvr>
                                    </p:animEffect>
                                    <p:anim calcmode="lin" valueType="num">
                                      <p:cBhvr>
                                        <p:cTn id="15" dur="2000" fill="hold"/>
                                        <p:tgtEl>
                                          <p:spTgt spid="3">
                                            <p:txEl>
                                              <p:pRg st="1" end="1"/>
                                            </p:txEl>
                                          </p:spTgt>
                                        </p:tgtEl>
                                        <p:attrNameLst>
                                          <p:attrName>ppt_w</p:attrName>
                                        </p:attrNameLst>
                                      </p:cBhvr>
                                      <p:tavLst>
                                        <p:tav tm="0" fmla="#ppt_w*sin(2.5*pi*$)">
                                          <p:val>
                                            <p:fltVal val="0"/>
                                          </p:val>
                                        </p:tav>
                                        <p:tav tm="100000">
                                          <p:val>
                                            <p:fltVal val="1"/>
                                          </p:val>
                                        </p:tav>
                                      </p:tavLst>
                                    </p:anim>
                                    <p:anim calcmode="lin" valueType="num">
                                      <p:cBhvr>
                                        <p:cTn id="16" dur="2000" fill="hold"/>
                                        <p:tgtEl>
                                          <p:spTgt spid="3">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17" fill="hold">
                      <p:stCondLst>
                        <p:cond delay="indefinite"/>
                      </p:stCondLst>
                      <p:childTnLst>
                        <p:par>
                          <p:cTn id="18" fill="hold">
                            <p:stCondLst>
                              <p:cond delay="0"/>
                            </p:stCondLst>
                            <p:childTnLst>
                              <p:par>
                                <p:cTn id="19" presetID="4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2000"/>
                                        <p:tgtEl>
                                          <p:spTgt spid="3">
                                            <p:txEl>
                                              <p:pRg st="2" end="2"/>
                                            </p:txEl>
                                          </p:spTgt>
                                        </p:tgtEl>
                                      </p:cBhvr>
                                    </p:animEffect>
                                    <p:anim calcmode="lin" valueType="num">
                                      <p:cBhvr>
                                        <p:cTn id="22"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23"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24" fill="hold">
                      <p:stCondLst>
                        <p:cond delay="indefinite"/>
                      </p:stCondLst>
                      <p:childTnLst>
                        <p:par>
                          <p:cTn id="25" fill="hold">
                            <p:stCondLst>
                              <p:cond delay="0"/>
                            </p:stCondLst>
                            <p:childTnLst>
                              <p:par>
                                <p:cTn id="26" presetID="4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2000"/>
                                        <p:tgtEl>
                                          <p:spTgt spid="3">
                                            <p:txEl>
                                              <p:pRg st="3" end="3"/>
                                            </p:txEl>
                                          </p:spTgt>
                                        </p:tgtEl>
                                      </p:cBhvr>
                                    </p:animEffect>
                                    <p:anim calcmode="lin" valueType="num">
                                      <p:cBhvr>
                                        <p:cTn id="29" dur="2000" fill="hold"/>
                                        <p:tgtEl>
                                          <p:spTgt spid="3">
                                            <p:txEl>
                                              <p:pRg st="3" end="3"/>
                                            </p:txEl>
                                          </p:spTgt>
                                        </p:tgtEl>
                                        <p:attrNameLst>
                                          <p:attrName>ppt_w</p:attrName>
                                        </p:attrNameLst>
                                      </p:cBhvr>
                                      <p:tavLst>
                                        <p:tav tm="0" fmla="#ppt_w*sin(2.5*pi*$)">
                                          <p:val>
                                            <p:fltVal val="0"/>
                                          </p:val>
                                        </p:tav>
                                        <p:tav tm="100000">
                                          <p:val>
                                            <p:fltVal val="1"/>
                                          </p:val>
                                        </p:tav>
                                      </p:tavLst>
                                    </p:anim>
                                    <p:anim calcmode="lin" valueType="num">
                                      <p:cBhvr>
                                        <p:cTn id="30" dur="2000" fill="hold"/>
                                        <p:tgtEl>
                                          <p:spTgt spid="3">
                                            <p:txEl>
                                              <p:pRg st="3" end="3"/>
                                            </p:txEl>
                                          </p:spTgt>
                                        </p:tgtEl>
                                        <p:attrNameLst>
                                          <p:attrName>ppt_h</p:attrName>
                                        </p:attrNameLst>
                                      </p:cBhvr>
                                      <p:tavLst>
                                        <p:tav tm="0">
                                          <p:val>
                                            <p:strVal val="#ppt_h"/>
                                          </p:val>
                                        </p:tav>
                                        <p:tav tm="100000">
                                          <p:val>
                                            <p:strVal val="#ppt_h"/>
                                          </p:val>
                                        </p:tav>
                                      </p:tavLst>
                                    </p:anim>
                                  </p:childTnLst>
                                </p:cTn>
                              </p:par>
                              <p:par>
                                <p:cTn id="31" presetID="45" presetClass="entr" presetSubtype="0" fill="hold" grpId="0" nodeType="with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2000"/>
                                        <p:tgtEl>
                                          <p:spTgt spid="3">
                                            <p:txEl>
                                              <p:pRg st="4" end="4"/>
                                            </p:txEl>
                                          </p:spTgt>
                                        </p:tgtEl>
                                      </p:cBhvr>
                                    </p:animEffect>
                                    <p:anim calcmode="lin" valueType="num">
                                      <p:cBhvr>
                                        <p:cTn id="34" dur="2000" fill="hold"/>
                                        <p:tgtEl>
                                          <p:spTgt spid="3">
                                            <p:txEl>
                                              <p:pRg st="4" end="4"/>
                                            </p:txEl>
                                          </p:spTgt>
                                        </p:tgtEl>
                                        <p:attrNameLst>
                                          <p:attrName>ppt_w</p:attrName>
                                        </p:attrNameLst>
                                      </p:cBhvr>
                                      <p:tavLst>
                                        <p:tav tm="0" fmla="#ppt_w*sin(2.5*pi*$)">
                                          <p:val>
                                            <p:fltVal val="0"/>
                                          </p:val>
                                        </p:tav>
                                        <p:tav tm="100000">
                                          <p:val>
                                            <p:fltVal val="1"/>
                                          </p:val>
                                        </p:tav>
                                      </p:tavLst>
                                    </p:anim>
                                    <p:anim calcmode="lin" valueType="num">
                                      <p:cBhvr>
                                        <p:cTn id="35" dur="2000" fill="hold"/>
                                        <p:tgtEl>
                                          <p:spTgt spid="3">
                                            <p:txEl>
                                              <p:pRg st="4" end="4"/>
                                            </p:txEl>
                                          </p:spTgt>
                                        </p:tgtEl>
                                        <p:attrNameLst>
                                          <p:attrName>ppt_h</p:attrName>
                                        </p:attrNameLst>
                                      </p:cBhvr>
                                      <p:tavLst>
                                        <p:tav tm="0">
                                          <p:val>
                                            <p:strVal val="#ppt_h"/>
                                          </p:val>
                                        </p:tav>
                                        <p:tav tm="100000">
                                          <p:val>
                                            <p:strVal val="#ppt_h"/>
                                          </p:val>
                                        </p:tav>
                                      </p:tavLst>
                                    </p:anim>
                                  </p:childTnLst>
                                </p:cTn>
                              </p:par>
                              <p:par>
                                <p:cTn id="36" presetID="45" presetClass="entr" presetSubtype="0" fill="hold" grpId="0" nodeType="withEffect">
                                  <p:stCondLst>
                                    <p:cond delay="0"/>
                                  </p:stCondLst>
                                  <p:childTnLst>
                                    <p:set>
                                      <p:cBhvr>
                                        <p:cTn id="37" dur="1" fill="hold">
                                          <p:stCondLst>
                                            <p:cond delay="0"/>
                                          </p:stCondLst>
                                        </p:cTn>
                                        <p:tgtEl>
                                          <p:spTgt spid="3">
                                            <p:txEl>
                                              <p:pRg st="5" end="5"/>
                                            </p:txEl>
                                          </p:spTgt>
                                        </p:tgtEl>
                                        <p:attrNameLst>
                                          <p:attrName>style.visibility</p:attrName>
                                        </p:attrNameLst>
                                      </p:cBhvr>
                                      <p:to>
                                        <p:strVal val="visible"/>
                                      </p:to>
                                    </p:set>
                                    <p:animEffect transition="in" filter="fade">
                                      <p:cBhvr>
                                        <p:cTn id="38" dur="2000"/>
                                        <p:tgtEl>
                                          <p:spTgt spid="3">
                                            <p:txEl>
                                              <p:pRg st="5" end="5"/>
                                            </p:txEl>
                                          </p:spTgt>
                                        </p:tgtEl>
                                      </p:cBhvr>
                                    </p:animEffect>
                                    <p:anim calcmode="lin" valueType="num">
                                      <p:cBhvr>
                                        <p:cTn id="39" dur="2000" fill="hold"/>
                                        <p:tgtEl>
                                          <p:spTgt spid="3">
                                            <p:txEl>
                                              <p:pRg st="5" end="5"/>
                                            </p:txEl>
                                          </p:spTgt>
                                        </p:tgtEl>
                                        <p:attrNameLst>
                                          <p:attrName>ppt_w</p:attrName>
                                        </p:attrNameLst>
                                      </p:cBhvr>
                                      <p:tavLst>
                                        <p:tav tm="0" fmla="#ppt_w*sin(2.5*pi*$)">
                                          <p:val>
                                            <p:fltVal val="0"/>
                                          </p:val>
                                        </p:tav>
                                        <p:tav tm="100000">
                                          <p:val>
                                            <p:fltVal val="1"/>
                                          </p:val>
                                        </p:tav>
                                      </p:tavLst>
                                    </p:anim>
                                    <p:anim calcmode="lin" valueType="num">
                                      <p:cBhvr>
                                        <p:cTn id="40" dur="2000" fill="hold"/>
                                        <p:tgtEl>
                                          <p:spTgt spid="3">
                                            <p:txEl>
                                              <p:pRg st="5" end="5"/>
                                            </p:txEl>
                                          </p:spTgt>
                                        </p:tgtEl>
                                        <p:attrNameLst>
                                          <p:attrName>ppt_h</p:attrName>
                                        </p:attrNameLst>
                                      </p:cBhvr>
                                      <p:tavLst>
                                        <p:tav tm="0">
                                          <p:val>
                                            <p:strVal val="#ppt_h"/>
                                          </p:val>
                                        </p:tav>
                                        <p:tav tm="100000">
                                          <p:val>
                                            <p:strVal val="#ppt_h"/>
                                          </p:val>
                                        </p:tav>
                                      </p:tavLst>
                                    </p:anim>
                                  </p:childTnLst>
                                </p:cTn>
                              </p:par>
                              <p:par>
                                <p:cTn id="41" presetID="45" presetClass="entr" presetSubtype="0" fill="hold" grpId="0"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2000"/>
                                        <p:tgtEl>
                                          <p:spTgt spid="3">
                                            <p:txEl>
                                              <p:pRg st="6" end="6"/>
                                            </p:txEl>
                                          </p:spTgt>
                                        </p:tgtEl>
                                      </p:cBhvr>
                                    </p:animEffect>
                                    <p:anim calcmode="lin" valueType="num">
                                      <p:cBhvr>
                                        <p:cTn id="44" dur="2000" fill="hold"/>
                                        <p:tgtEl>
                                          <p:spTgt spid="3">
                                            <p:txEl>
                                              <p:pRg st="6" end="6"/>
                                            </p:txEl>
                                          </p:spTgt>
                                        </p:tgtEl>
                                        <p:attrNameLst>
                                          <p:attrName>ppt_w</p:attrName>
                                        </p:attrNameLst>
                                      </p:cBhvr>
                                      <p:tavLst>
                                        <p:tav tm="0" fmla="#ppt_w*sin(2.5*pi*$)">
                                          <p:val>
                                            <p:fltVal val="0"/>
                                          </p:val>
                                        </p:tav>
                                        <p:tav tm="100000">
                                          <p:val>
                                            <p:fltVal val="1"/>
                                          </p:val>
                                        </p:tav>
                                      </p:tavLst>
                                    </p:anim>
                                    <p:anim calcmode="lin" valueType="num">
                                      <p:cBhvr>
                                        <p:cTn id="45" dur="2000" fill="hold"/>
                                        <p:tgtEl>
                                          <p:spTgt spid="3">
                                            <p:txEl>
                                              <p:pRg st="6" end="6"/>
                                            </p:txEl>
                                          </p:spTgt>
                                        </p:tgtEl>
                                        <p:attrNameLst>
                                          <p:attrName>ppt_h</p:attrName>
                                        </p:attrNameLst>
                                      </p:cBhvr>
                                      <p:tavLst>
                                        <p:tav tm="0">
                                          <p:val>
                                            <p:strVal val="#ppt_h"/>
                                          </p:val>
                                        </p:tav>
                                        <p:tav tm="100000">
                                          <p:val>
                                            <p:strVal val="#ppt_h"/>
                                          </p:val>
                                        </p:tav>
                                      </p:tavLst>
                                    </p:anim>
                                  </p:childTnLst>
                                </p:cTn>
                              </p:par>
                              <p:par>
                                <p:cTn id="46" presetID="45" presetClass="entr" presetSubtype="0" fill="hold" grpId="0" nodeType="withEffect">
                                  <p:stCondLst>
                                    <p:cond delay="0"/>
                                  </p:stCondLst>
                                  <p:childTnLst>
                                    <p:set>
                                      <p:cBhvr>
                                        <p:cTn id="47" dur="1" fill="hold">
                                          <p:stCondLst>
                                            <p:cond delay="0"/>
                                          </p:stCondLst>
                                        </p:cTn>
                                        <p:tgtEl>
                                          <p:spTgt spid="3">
                                            <p:txEl>
                                              <p:pRg st="7" end="7"/>
                                            </p:txEl>
                                          </p:spTgt>
                                        </p:tgtEl>
                                        <p:attrNameLst>
                                          <p:attrName>style.visibility</p:attrName>
                                        </p:attrNameLst>
                                      </p:cBhvr>
                                      <p:to>
                                        <p:strVal val="visible"/>
                                      </p:to>
                                    </p:set>
                                    <p:animEffect transition="in" filter="fade">
                                      <p:cBhvr>
                                        <p:cTn id="48" dur="2000"/>
                                        <p:tgtEl>
                                          <p:spTgt spid="3">
                                            <p:txEl>
                                              <p:pRg st="7" end="7"/>
                                            </p:txEl>
                                          </p:spTgt>
                                        </p:tgtEl>
                                      </p:cBhvr>
                                    </p:animEffect>
                                    <p:anim calcmode="lin" valueType="num">
                                      <p:cBhvr>
                                        <p:cTn id="49" dur="2000" fill="hold"/>
                                        <p:tgtEl>
                                          <p:spTgt spid="3">
                                            <p:txEl>
                                              <p:pRg st="7" end="7"/>
                                            </p:txEl>
                                          </p:spTgt>
                                        </p:tgtEl>
                                        <p:attrNameLst>
                                          <p:attrName>ppt_w</p:attrName>
                                        </p:attrNameLst>
                                      </p:cBhvr>
                                      <p:tavLst>
                                        <p:tav tm="0" fmla="#ppt_w*sin(2.5*pi*$)">
                                          <p:val>
                                            <p:fltVal val="0"/>
                                          </p:val>
                                        </p:tav>
                                        <p:tav tm="100000">
                                          <p:val>
                                            <p:fltVal val="1"/>
                                          </p:val>
                                        </p:tav>
                                      </p:tavLst>
                                    </p:anim>
                                    <p:anim calcmode="lin" valueType="num">
                                      <p:cBhvr>
                                        <p:cTn id="50" dur="2000" fill="hold"/>
                                        <p:tgtEl>
                                          <p:spTgt spid="3">
                                            <p:txEl>
                                              <p:pRg st="7" end="7"/>
                                            </p:txEl>
                                          </p:spTgt>
                                        </p:tgtEl>
                                        <p:attrNameLst>
                                          <p:attrName>ppt_h</p:attrName>
                                        </p:attrNameLst>
                                      </p:cBhvr>
                                      <p:tavLst>
                                        <p:tav tm="0">
                                          <p:val>
                                            <p:strVal val="#ppt_h"/>
                                          </p:val>
                                        </p:tav>
                                        <p:tav tm="100000">
                                          <p:val>
                                            <p:strVal val="#ppt_h"/>
                                          </p:val>
                                        </p:tav>
                                      </p:tavLst>
                                    </p:anim>
                                  </p:childTnLst>
                                </p:cTn>
                              </p:par>
                              <p:par>
                                <p:cTn id="51" presetID="45" presetClass="entr" presetSubtype="0" fill="hold" grpId="0" nodeType="withEffect">
                                  <p:stCondLst>
                                    <p:cond delay="0"/>
                                  </p:stCondLst>
                                  <p:childTnLst>
                                    <p:set>
                                      <p:cBhvr>
                                        <p:cTn id="52" dur="1" fill="hold">
                                          <p:stCondLst>
                                            <p:cond delay="0"/>
                                          </p:stCondLst>
                                        </p:cTn>
                                        <p:tgtEl>
                                          <p:spTgt spid="3">
                                            <p:txEl>
                                              <p:pRg st="8" end="8"/>
                                            </p:txEl>
                                          </p:spTgt>
                                        </p:tgtEl>
                                        <p:attrNameLst>
                                          <p:attrName>style.visibility</p:attrName>
                                        </p:attrNameLst>
                                      </p:cBhvr>
                                      <p:to>
                                        <p:strVal val="visible"/>
                                      </p:to>
                                    </p:set>
                                    <p:animEffect transition="in" filter="fade">
                                      <p:cBhvr>
                                        <p:cTn id="53" dur="2000"/>
                                        <p:tgtEl>
                                          <p:spTgt spid="3">
                                            <p:txEl>
                                              <p:pRg st="8" end="8"/>
                                            </p:txEl>
                                          </p:spTgt>
                                        </p:tgtEl>
                                      </p:cBhvr>
                                    </p:animEffect>
                                    <p:anim calcmode="lin" valueType="num">
                                      <p:cBhvr>
                                        <p:cTn id="54" dur="2000" fill="hold"/>
                                        <p:tgtEl>
                                          <p:spTgt spid="3">
                                            <p:txEl>
                                              <p:pRg st="8" end="8"/>
                                            </p:txEl>
                                          </p:spTgt>
                                        </p:tgtEl>
                                        <p:attrNameLst>
                                          <p:attrName>ppt_w</p:attrName>
                                        </p:attrNameLst>
                                      </p:cBhvr>
                                      <p:tavLst>
                                        <p:tav tm="0" fmla="#ppt_w*sin(2.5*pi*$)">
                                          <p:val>
                                            <p:fltVal val="0"/>
                                          </p:val>
                                        </p:tav>
                                        <p:tav tm="100000">
                                          <p:val>
                                            <p:fltVal val="1"/>
                                          </p:val>
                                        </p:tav>
                                      </p:tavLst>
                                    </p:anim>
                                    <p:anim calcmode="lin" valueType="num">
                                      <p:cBhvr>
                                        <p:cTn id="55" dur="2000" fill="hold"/>
                                        <p:tgtEl>
                                          <p:spTgt spid="3">
                                            <p:txEl>
                                              <p:pRg st="8" end="8"/>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A63D11D-23FB-4609-8422-2C1D3C7890C4}"/>
              </a:ext>
            </a:extLst>
          </p:cNvPr>
          <p:cNvSpPr>
            <a:spLocks noGrp="1"/>
          </p:cNvSpPr>
          <p:nvPr>
            <p:ph type="title"/>
          </p:nvPr>
        </p:nvSpPr>
        <p:spPr>
          <a:xfrm>
            <a:off x="1123406" y="555171"/>
            <a:ext cx="9451702" cy="1169126"/>
          </a:xfrm>
        </p:spPr>
        <p:txBody>
          <a:bodyPr>
            <a:normAutofit/>
          </a:bodyPr>
          <a:lstStyle/>
          <a:p>
            <a:pPr marL="571500" indent="-571500" algn="just">
              <a:buFont typeface="Arial" panose="020B0604020202020204" pitchFamily="34" charset="0"/>
              <a:buChar char="•"/>
            </a:pPr>
            <a:r>
              <a:rPr lang="en-US" sz="2800" cap="none" dirty="0">
                <a:solidFill>
                  <a:schemeClr val="tx1"/>
                </a:solidFill>
                <a:latin typeface="Times New Roman" panose="02020603050405020304" pitchFamily="18" charset="0"/>
                <a:cs typeface="Times New Roman" panose="02020603050405020304" pitchFamily="18" charset="0"/>
              </a:rPr>
              <a:t>Thorax is more rigid and better reinforced than that of reptiles.</a:t>
            </a:r>
          </a:p>
        </p:txBody>
      </p:sp>
      <p:sp>
        <p:nvSpPr>
          <p:cNvPr id="3" name="Content Placeholder 2">
            <a:extLst>
              <a:ext uri="{FF2B5EF4-FFF2-40B4-BE49-F238E27FC236}">
                <a16:creationId xmlns="" xmlns:a16="http://schemas.microsoft.com/office/drawing/2014/main" id="{8DFDB18C-21EA-468F-8FA7-AD631F78E364}"/>
              </a:ext>
            </a:extLst>
          </p:cNvPr>
          <p:cNvSpPr>
            <a:spLocks noGrp="1"/>
          </p:cNvSpPr>
          <p:nvPr>
            <p:ph idx="1"/>
          </p:nvPr>
        </p:nvSpPr>
        <p:spPr>
          <a:xfrm>
            <a:off x="1141415" y="1868557"/>
            <a:ext cx="9905999" cy="3922644"/>
          </a:xfrm>
        </p:spPr>
        <p:txBody>
          <a:bodyPr>
            <a:noAutofit/>
          </a:bodyPr>
          <a:lstStyle/>
          <a:p>
            <a:r>
              <a:rPr lang="en-US" sz="2800" b="1" dirty="0">
                <a:latin typeface="Times New Roman" panose="02020603050405020304" pitchFamily="18" charset="0"/>
                <a:cs typeface="Times New Roman" panose="02020603050405020304" pitchFamily="18" charset="0"/>
              </a:rPr>
              <a:t>Horizontal bony flap called </a:t>
            </a:r>
            <a:r>
              <a:rPr lang="en-US" sz="2800" b="1" dirty="0">
                <a:solidFill>
                  <a:schemeClr val="tx2"/>
                </a:solidFill>
                <a:latin typeface="Times New Roman" panose="02020603050405020304" pitchFamily="18" charset="0"/>
                <a:cs typeface="Times New Roman" panose="02020603050405020304" pitchFamily="18" charset="0"/>
              </a:rPr>
              <a:t>“uncinate processes” </a:t>
            </a:r>
            <a:r>
              <a:rPr lang="en-US" sz="2800" b="1" dirty="0">
                <a:latin typeface="Times New Roman" panose="02020603050405020304" pitchFamily="18" charset="0"/>
                <a:cs typeface="Times New Roman" panose="02020603050405020304" pitchFamily="18" charset="0"/>
              </a:rPr>
              <a:t>extend posteriorly from the vertical upper ribs to overlap the adjacent ribs. </a:t>
            </a:r>
          </a:p>
          <a:p>
            <a:r>
              <a:rPr lang="en-US" sz="2800" b="1" dirty="0">
                <a:latin typeface="Times New Roman" panose="02020603050405020304" pitchFamily="18" charset="0"/>
                <a:cs typeface="Times New Roman" panose="02020603050405020304" pitchFamily="18" charset="0"/>
              </a:rPr>
              <a:t>The sternum or breastbone typically has large </a:t>
            </a:r>
            <a:r>
              <a:rPr lang="en-US" sz="2800" b="1" dirty="0">
                <a:solidFill>
                  <a:schemeClr val="tx2"/>
                </a:solidFill>
                <a:latin typeface="Times New Roman" panose="02020603050405020304" pitchFamily="18" charset="0"/>
                <a:cs typeface="Times New Roman" panose="02020603050405020304" pitchFamily="18" charset="0"/>
              </a:rPr>
              <a:t>“Keel or carina” </a:t>
            </a:r>
            <a:r>
              <a:rPr lang="en-US" sz="2800" b="1" dirty="0">
                <a:latin typeface="Times New Roman" panose="02020603050405020304" pitchFamily="18" charset="0"/>
                <a:cs typeface="Times New Roman" panose="02020603050405020304" pitchFamily="18" charset="0"/>
              </a:rPr>
              <a:t>that anchors the major flight muscles. Bird flight ability increases with the size of keel. </a:t>
            </a:r>
          </a:p>
          <a:p>
            <a:r>
              <a:rPr lang="en-US" sz="2800" b="1" dirty="0">
                <a:latin typeface="Times New Roman" panose="02020603050405020304" pitchFamily="18" charset="0"/>
                <a:cs typeface="Times New Roman" panose="02020603050405020304" pitchFamily="18" charset="0"/>
              </a:rPr>
              <a:t>Bone of the </a:t>
            </a:r>
            <a:r>
              <a:rPr lang="en-US" sz="2800" b="1" dirty="0">
                <a:solidFill>
                  <a:schemeClr val="tx2"/>
                </a:solidFill>
                <a:latin typeface="Times New Roman" panose="02020603050405020304" pitchFamily="18" charset="0"/>
                <a:cs typeface="Times New Roman" panose="02020603050405020304" pitchFamily="18" charset="0"/>
              </a:rPr>
              <a:t>“pectoral girdle” </a:t>
            </a:r>
            <a:r>
              <a:rPr lang="en-US" sz="2800" b="1" dirty="0">
                <a:latin typeface="Times New Roman" panose="02020603050405020304" pitchFamily="18" charset="0"/>
                <a:cs typeface="Times New Roman" panose="02020603050405020304" pitchFamily="18" charset="0"/>
              </a:rPr>
              <a:t>include caracoid, scapula and furcula. </a:t>
            </a:r>
          </a:p>
          <a:p>
            <a:r>
              <a:rPr lang="en-US" sz="2800" b="1" dirty="0">
                <a:latin typeface="Times New Roman" panose="02020603050405020304" pitchFamily="18" charset="0"/>
                <a:cs typeface="Times New Roman" panose="02020603050405020304" pitchFamily="18" charset="0"/>
              </a:rPr>
              <a:t>On the top of rib cage </a:t>
            </a:r>
            <a:r>
              <a:rPr lang="en-US" sz="2800" b="1" dirty="0">
                <a:solidFill>
                  <a:schemeClr val="tx2"/>
                </a:solidFill>
                <a:latin typeface="Times New Roman" panose="02020603050405020304" pitchFamily="18" charset="0"/>
                <a:cs typeface="Times New Roman" panose="02020603050405020304" pitchFamily="18" charset="0"/>
              </a:rPr>
              <a:t>“saberlike scapula” </a:t>
            </a:r>
            <a:r>
              <a:rPr lang="en-US" sz="2800" b="1" dirty="0">
                <a:latin typeface="Times New Roman" panose="02020603050405020304" pitchFamily="18" charset="0"/>
                <a:cs typeface="Times New Roman" panose="02020603050405020304" pitchFamily="18" charset="0"/>
              </a:rPr>
              <a:t>is present which joints to caracoid and furcula. </a:t>
            </a:r>
          </a:p>
        </p:txBody>
      </p:sp>
    </p:spTree>
    <p:extLst>
      <p:ext uri="{BB962C8B-B14F-4D97-AF65-F5344CB8AC3E}">
        <p14:creationId xmlns:p14="http://schemas.microsoft.com/office/powerpoint/2010/main" val="845698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3">
                                            <p:txEl>
                                              <p:pRg st="0" end="0"/>
                                            </p:txEl>
                                          </p:spTgt>
                                        </p:tgtEl>
                                        <p:attrNameLst>
                                          <p:attrName>style.color</p:attrName>
                                        </p:attrNameLst>
                                      </p:cBhvr>
                                      <p:to>
                                        <a:schemeClr val="bg1"/>
                                      </p:to>
                                    </p:animClr>
                                    <p:animClr clrSpc="rgb" dir="cw">
                                      <p:cBhvr>
                                        <p:cTn id="7" dur="250" autoRev="1" fill="remove"/>
                                        <p:tgtEl>
                                          <p:spTgt spid="3">
                                            <p:txEl>
                                              <p:pRg st="0" end="0"/>
                                            </p:txEl>
                                          </p:spTgt>
                                        </p:tgtEl>
                                        <p:attrNameLst>
                                          <p:attrName>fillcolor</p:attrName>
                                        </p:attrNameLst>
                                      </p:cBhvr>
                                      <p:to>
                                        <a:schemeClr val="bg1"/>
                                      </p:to>
                                    </p:animClr>
                                    <p:set>
                                      <p:cBhvr>
                                        <p:cTn id="8" dur="250" autoRev="1" fill="remove"/>
                                        <p:tgtEl>
                                          <p:spTgt spid="3">
                                            <p:txEl>
                                              <p:pRg st="0" end="0"/>
                                            </p:txEl>
                                          </p:spTgt>
                                        </p:tgtEl>
                                        <p:attrNameLst>
                                          <p:attrName>fill.type</p:attrName>
                                        </p:attrNameLst>
                                      </p:cBhvr>
                                      <p:to>
                                        <p:strVal val="solid"/>
                                      </p:to>
                                    </p:set>
                                    <p:set>
                                      <p:cBhvr>
                                        <p:cTn id="9" dur="250" autoRev="1" fill="remove"/>
                                        <p:tgtEl>
                                          <p:spTgt spid="3">
                                            <p:txEl>
                                              <p:pRg st="0" end="0"/>
                                            </p:txEl>
                                          </p:spTgt>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27" presetClass="emph" presetSubtype="0" fill="remove" grpId="0" nodeType="clickEffect">
                                  <p:stCondLst>
                                    <p:cond delay="0"/>
                                  </p:stCondLst>
                                  <p:childTnLst>
                                    <p:animClr clrSpc="rgb" dir="cw">
                                      <p:cBhvr override="childStyle">
                                        <p:cTn id="13" dur="250" autoRev="1" fill="remove"/>
                                        <p:tgtEl>
                                          <p:spTgt spid="3">
                                            <p:txEl>
                                              <p:pRg st="1" end="1"/>
                                            </p:txEl>
                                          </p:spTgt>
                                        </p:tgtEl>
                                        <p:attrNameLst>
                                          <p:attrName>style.color</p:attrName>
                                        </p:attrNameLst>
                                      </p:cBhvr>
                                      <p:to>
                                        <a:schemeClr val="bg1"/>
                                      </p:to>
                                    </p:animClr>
                                    <p:animClr clrSpc="rgb" dir="cw">
                                      <p:cBhvr>
                                        <p:cTn id="14" dur="250" autoRev="1" fill="remove"/>
                                        <p:tgtEl>
                                          <p:spTgt spid="3">
                                            <p:txEl>
                                              <p:pRg st="1" end="1"/>
                                            </p:txEl>
                                          </p:spTgt>
                                        </p:tgtEl>
                                        <p:attrNameLst>
                                          <p:attrName>fillcolor</p:attrName>
                                        </p:attrNameLst>
                                      </p:cBhvr>
                                      <p:to>
                                        <a:schemeClr val="bg1"/>
                                      </p:to>
                                    </p:animClr>
                                    <p:set>
                                      <p:cBhvr>
                                        <p:cTn id="15" dur="250" autoRev="1" fill="remove"/>
                                        <p:tgtEl>
                                          <p:spTgt spid="3">
                                            <p:txEl>
                                              <p:pRg st="1" end="1"/>
                                            </p:txEl>
                                          </p:spTgt>
                                        </p:tgtEl>
                                        <p:attrNameLst>
                                          <p:attrName>fill.type</p:attrName>
                                        </p:attrNameLst>
                                      </p:cBhvr>
                                      <p:to>
                                        <p:strVal val="solid"/>
                                      </p:to>
                                    </p:set>
                                    <p:set>
                                      <p:cBhvr>
                                        <p:cTn id="16" dur="250" autoRev="1" fill="remove"/>
                                        <p:tgtEl>
                                          <p:spTgt spid="3">
                                            <p:txEl>
                                              <p:pRg st="1" end="1"/>
                                            </p:txEl>
                                          </p:spTgt>
                                        </p:tgtEl>
                                        <p:attrNameLst>
                                          <p:attrName>fill.on</p:attrName>
                                        </p:attrNameLst>
                                      </p:cBhvr>
                                      <p:to>
                                        <p:strVal val="true"/>
                                      </p:to>
                                    </p:set>
                                  </p:childTnLst>
                                </p:cTn>
                              </p:par>
                            </p:childTnLst>
                          </p:cTn>
                        </p:par>
                      </p:childTnLst>
                    </p:cTn>
                  </p:par>
                  <p:par>
                    <p:cTn id="17" fill="hold">
                      <p:stCondLst>
                        <p:cond delay="indefinite"/>
                      </p:stCondLst>
                      <p:childTnLst>
                        <p:par>
                          <p:cTn id="18" fill="hold">
                            <p:stCondLst>
                              <p:cond delay="0"/>
                            </p:stCondLst>
                            <p:childTnLst>
                              <p:par>
                                <p:cTn id="19" presetID="27" presetClass="emph" presetSubtype="0" fill="remove" grpId="0" nodeType="clickEffect">
                                  <p:stCondLst>
                                    <p:cond delay="0"/>
                                  </p:stCondLst>
                                  <p:childTnLst>
                                    <p:animClr clrSpc="rgb" dir="cw">
                                      <p:cBhvr override="childStyle">
                                        <p:cTn id="20" dur="250" autoRev="1" fill="remove"/>
                                        <p:tgtEl>
                                          <p:spTgt spid="3">
                                            <p:txEl>
                                              <p:pRg st="2" end="2"/>
                                            </p:txEl>
                                          </p:spTgt>
                                        </p:tgtEl>
                                        <p:attrNameLst>
                                          <p:attrName>style.color</p:attrName>
                                        </p:attrNameLst>
                                      </p:cBhvr>
                                      <p:to>
                                        <a:schemeClr val="bg1"/>
                                      </p:to>
                                    </p:animClr>
                                    <p:animClr clrSpc="rgb" dir="cw">
                                      <p:cBhvr>
                                        <p:cTn id="21" dur="250" autoRev="1" fill="remove"/>
                                        <p:tgtEl>
                                          <p:spTgt spid="3">
                                            <p:txEl>
                                              <p:pRg st="2" end="2"/>
                                            </p:txEl>
                                          </p:spTgt>
                                        </p:tgtEl>
                                        <p:attrNameLst>
                                          <p:attrName>fillcolor</p:attrName>
                                        </p:attrNameLst>
                                      </p:cBhvr>
                                      <p:to>
                                        <a:schemeClr val="bg1"/>
                                      </p:to>
                                    </p:animClr>
                                    <p:set>
                                      <p:cBhvr>
                                        <p:cTn id="22" dur="250" autoRev="1" fill="remove"/>
                                        <p:tgtEl>
                                          <p:spTgt spid="3">
                                            <p:txEl>
                                              <p:pRg st="2" end="2"/>
                                            </p:txEl>
                                          </p:spTgt>
                                        </p:tgtEl>
                                        <p:attrNameLst>
                                          <p:attrName>fill.type</p:attrName>
                                        </p:attrNameLst>
                                      </p:cBhvr>
                                      <p:to>
                                        <p:strVal val="solid"/>
                                      </p:to>
                                    </p:set>
                                    <p:set>
                                      <p:cBhvr>
                                        <p:cTn id="23" dur="250" autoRev="1" fill="remove"/>
                                        <p:tgtEl>
                                          <p:spTgt spid="3">
                                            <p:txEl>
                                              <p:pRg st="2" end="2"/>
                                            </p:txEl>
                                          </p:spTgt>
                                        </p:tgtEl>
                                        <p:attrNameLst>
                                          <p:attrName>fill.on</p:attrName>
                                        </p:attrNameLst>
                                      </p:cBhvr>
                                      <p:to>
                                        <p:strVal val="true"/>
                                      </p:to>
                                    </p:set>
                                  </p:childTnLst>
                                </p:cTn>
                              </p:par>
                            </p:childTnLst>
                          </p:cTn>
                        </p:par>
                      </p:childTnLst>
                    </p:cTn>
                  </p:par>
                  <p:par>
                    <p:cTn id="24" fill="hold">
                      <p:stCondLst>
                        <p:cond delay="indefinite"/>
                      </p:stCondLst>
                      <p:childTnLst>
                        <p:par>
                          <p:cTn id="25" fill="hold">
                            <p:stCondLst>
                              <p:cond delay="0"/>
                            </p:stCondLst>
                            <p:childTnLst>
                              <p:par>
                                <p:cTn id="26" presetID="27" presetClass="emph" presetSubtype="0" fill="remove" grpId="0" nodeType="clickEffect">
                                  <p:stCondLst>
                                    <p:cond delay="0"/>
                                  </p:stCondLst>
                                  <p:childTnLst>
                                    <p:animClr clrSpc="rgb" dir="cw">
                                      <p:cBhvr override="childStyle">
                                        <p:cTn id="27" dur="250" autoRev="1" fill="remove"/>
                                        <p:tgtEl>
                                          <p:spTgt spid="3">
                                            <p:txEl>
                                              <p:pRg st="3" end="3"/>
                                            </p:txEl>
                                          </p:spTgt>
                                        </p:tgtEl>
                                        <p:attrNameLst>
                                          <p:attrName>style.color</p:attrName>
                                        </p:attrNameLst>
                                      </p:cBhvr>
                                      <p:to>
                                        <a:schemeClr val="bg1"/>
                                      </p:to>
                                    </p:animClr>
                                    <p:animClr clrSpc="rgb" dir="cw">
                                      <p:cBhvr>
                                        <p:cTn id="28" dur="250" autoRev="1" fill="remove"/>
                                        <p:tgtEl>
                                          <p:spTgt spid="3">
                                            <p:txEl>
                                              <p:pRg st="3" end="3"/>
                                            </p:txEl>
                                          </p:spTgt>
                                        </p:tgtEl>
                                        <p:attrNameLst>
                                          <p:attrName>fillcolor</p:attrName>
                                        </p:attrNameLst>
                                      </p:cBhvr>
                                      <p:to>
                                        <a:schemeClr val="bg1"/>
                                      </p:to>
                                    </p:animClr>
                                    <p:set>
                                      <p:cBhvr>
                                        <p:cTn id="29" dur="250" autoRev="1" fill="remove"/>
                                        <p:tgtEl>
                                          <p:spTgt spid="3">
                                            <p:txEl>
                                              <p:pRg st="3" end="3"/>
                                            </p:txEl>
                                          </p:spTgt>
                                        </p:tgtEl>
                                        <p:attrNameLst>
                                          <p:attrName>fill.type</p:attrName>
                                        </p:attrNameLst>
                                      </p:cBhvr>
                                      <p:to>
                                        <p:strVal val="solid"/>
                                      </p:to>
                                    </p:set>
                                    <p:set>
                                      <p:cBhvr>
                                        <p:cTn id="30" dur="250" autoRev="1" fill="remove"/>
                                        <p:tgtEl>
                                          <p:spTgt spid="3">
                                            <p:txEl>
                                              <p:pRg st="3" end="3"/>
                                            </p:txEl>
                                          </p:spTgt>
                                        </p:tgtEl>
                                        <p:attrNameLst>
                                          <p:attrName>fill.on</p:attrName>
                                        </p:attrNameLst>
                                      </p:cBhvr>
                                      <p:to>
                                        <p:strVal val="true"/>
                                      </p:to>
                                    </p:set>
                                  </p:childTnLst>
                                </p:cTn>
                              </p:par>
                            </p:childTnLst>
                          </p:cTn>
                        </p:par>
                      </p:childTnLst>
                    </p:cTn>
                  </p:par>
                  <p:par>
                    <p:cTn id="31" fill="hold">
                      <p:stCondLst>
                        <p:cond delay="indefinite"/>
                      </p:stCondLst>
                      <p:childTnLst>
                        <p:par>
                          <p:cTn id="32" fill="hold">
                            <p:stCondLst>
                              <p:cond delay="0"/>
                            </p:stCondLst>
                            <p:childTnLst>
                              <p:par>
                                <p:cTn id="33" presetID="27" presetClass="emph" presetSubtype="0" fill="remove" grpId="0" nodeType="clickEffect">
                                  <p:stCondLst>
                                    <p:cond delay="0"/>
                                  </p:stCondLst>
                                  <p:childTnLst>
                                    <p:animClr clrSpc="rgb" dir="cw">
                                      <p:cBhvr override="childStyle">
                                        <p:cTn id="34" dur="250" autoRev="1" fill="remove"/>
                                        <p:tgtEl>
                                          <p:spTgt spid="2"/>
                                        </p:tgtEl>
                                        <p:attrNameLst>
                                          <p:attrName>style.color</p:attrName>
                                        </p:attrNameLst>
                                      </p:cBhvr>
                                      <p:to>
                                        <a:schemeClr val="bg1"/>
                                      </p:to>
                                    </p:animClr>
                                    <p:animClr clrSpc="rgb" dir="cw">
                                      <p:cBhvr>
                                        <p:cTn id="35" dur="250" autoRev="1" fill="remove"/>
                                        <p:tgtEl>
                                          <p:spTgt spid="2"/>
                                        </p:tgtEl>
                                        <p:attrNameLst>
                                          <p:attrName>fillcolor</p:attrName>
                                        </p:attrNameLst>
                                      </p:cBhvr>
                                      <p:to>
                                        <a:schemeClr val="bg1"/>
                                      </p:to>
                                    </p:animClr>
                                    <p:set>
                                      <p:cBhvr>
                                        <p:cTn id="36" dur="250" autoRev="1" fill="remove"/>
                                        <p:tgtEl>
                                          <p:spTgt spid="2"/>
                                        </p:tgtEl>
                                        <p:attrNameLst>
                                          <p:attrName>fill.type</p:attrName>
                                        </p:attrNameLst>
                                      </p:cBhvr>
                                      <p:to>
                                        <p:strVal val="solid"/>
                                      </p:to>
                                    </p:set>
                                    <p:set>
                                      <p:cBhvr>
                                        <p:cTn id="37" dur="250" autoRev="1" fill="remove"/>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3C065E2-E1EC-4CA7-811F-F4574DF1D462}"/>
              </a:ext>
            </a:extLst>
          </p:cNvPr>
          <p:cNvSpPr>
            <a:spLocks noGrp="1"/>
          </p:cNvSpPr>
          <p:nvPr>
            <p:ph type="title"/>
          </p:nvPr>
        </p:nvSpPr>
        <p:spPr>
          <a:xfrm>
            <a:off x="766354" y="346166"/>
            <a:ext cx="9652000" cy="1143000"/>
          </a:xfrm>
        </p:spPr>
        <p:txBody>
          <a:bodyPr>
            <a:normAutofit/>
          </a:bodyPr>
          <a:lstStyle/>
          <a:p>
            <a:pPr marL="571500" indent="-571500">
              <a:buFont typeface="Arial" panose="020B0604020202020204" pitchFamily="34" charset="0"/>
              <a:buChar char="•"/>
            </a:pPr>
            <a:r>
              <a:rPr lang="en-US" sz="3200" b="0" cap="none" dirty="0">
                <a:solidFill>
                  <a:schemeClr val="tx1"/>
                </a:solidFill>
                <a:latin typeface="Times New Roman" panose="02020603050405020304" pitchFamily="18" charset="0"/>
                <a:cs typeface="Times New Roman" panose="02020603050405020304" pitchFamily="18" charset="0"/>
              </a:rPr>
              <a:t>Humerus</a:t>
            </a:r>
            <a:r>
              <a:rPr lang="en-US" sz="3600" b="0" cap="none" dirty="0">
                <a:solidFill>
                  <a:schemeClr val="tx1"/>
                </a:solidFill>
                <a:latin typeface="Times New Roman" panose="02020603050405020304" pitchFamily="18" charset="0"/>
                <a:cs typeface="Times New Roman" panose="02020603050405020304" pitchFamily="18" charset="0"/>
              </a:rPr>
              <a:t>, ulna and radius are homologous. </a:t>
            </a:r>
          </a:p>
        </p:txBody>
      </p:sp>
      <p:sp>
        <p:nvSpPr>
          <p:cNvPr id="3" name="Content Placeholder 2">
            <a:extLst>
              <a:ext uri="{FF2B5EF4-FFF2-40B4-BE49-F238E27FC236}">
                <a16:creationId xmlns="" xmlns:a16="http://schemas.microsoft.com/office/drawing/2014/main" id="{35D4523D-5DC7-4C4A-A713-958B5FF5981A}"/>
              </a:ext>
            </a:extLst>
          </p:cNvPr>
          <p:cNvSpPr>
            <a:spLocks noGrp="1"/>
          </p:cNvSpPr>
          <p:nvPr>
            <p:ph idx="1"/>
          </p:nvPr>
        </p:nvSpPr>
        <p:spPr>
          <a:xfrm>
            <a:off x="645026" y="1723162"/>
            <a:ext cx="9905999" cy="4041913"/>
          </a:xfrm>
        </p:spPr>
        <p:txBody>
          <a:bodyPr>
            <a:noAutofit/>
          </a:bodyPr>
          <a:lstStyle/>
          <a:p>
            <a:pPr algn="just"/>
            <a:r>
              <a:rPr lang="en-US" sz="3200" b="1" dirty="0">
                <a:latin typeface="Times New Roman" panose="02020603050405020304" pitchFamily="18" charset="0"/>
                <a:cs typeface="Times New Roman" panose="02020603050405020304" pitchFamily="18" charset="0"/>
              </a:rPr>
              <a:t>Reduced and fused finger bones. Carpels and metacarpels are fused in to single skeletal element called </a:t>
            </a:r>
            <a:r>
              <a:rPr lang="en-US" sz="3200" b="1" dirty="0">
                <a:solidFill>
                  <a:schemeClr val="tx2"/>
                </a:solidFill>
                <a:latin typeface="Times New Roman" panose="02020603050405020304" pitchFamily="18" charset="0"/>
                <a:cs typeface="Times New Roman" panose="02020603050405020304" pitchFamily="18" charset="0"/>
              </a:rPr>
              <a:t>“</a:t>
            </a:r>
            <a:r>
              <a:rPr lang="en-US" sz="3200" b="1" dirty="0" err="1" smtClean="0">
                <a:solidFill>
                  <a:schemeClr val="tx2"/>
                </a:solidFill>
                <a:latin typeface="Times New Roman" panose="02020603050405020304" pitchFamily="18" charset="0"/>
                <a:cs typeface="Times New Roman" panose="02020603050405020304" pitchFamily="18" charset="0"/>
              </a:rPr>
              <a:t>carpometacarpus</a:t>
            </a:r>
            <a:r>
              <a:rPr lang="en-US" sz="3200" b="1" dirty="0">
                <a:solidFill>
                  <a:schemeClr val="tx2"/>
                </a:solidFill>
                <a:latin typeface="Times New Roman" panose="02020603050405020304" pitchFamily="18" charset="0"/>
                <a:cs typeface="Times New Roman" panose="02020603050405020304" pitchFamily="18" charset="0"/>
              </a:rPr>
              <a:t>”. </a:t>
            </a:r>
            <a:r>
              <a:rPr lang="en-US" sz="3200" b="1" dirty="0">
                <a:latin typeface="Times New Roman" panose="02020603050405020304" pitchFamily="18" charset="0"/>
                <a:cs typeface="Times New Roman" panose="02020603050405020304" pitchFamily="18" charset="0"/>
              </a:rPr>
              <a:t>Two free carpels are present in avian wrist as compare to 10 or more in most vertebrae. </a:t>
            </a:r>
          </a:p>
          <a:p>
            <a:pPr algn="just"/>
            <a:r>
              <a:rPr lang="en-US" sz="3200" b="1" dirty="0">
                <a:latin typeface="Times New Roman" panose="02020603050405020304" pitchFamily="18" charset="0"/>
                <a:cs typeface="Times New Roman" panose="02020603050405020304" pitchFamily="18" charset="0"/>
              </a:rPr>
              <a:t>Hands include 3 digits rather than five. </a:t>
            </a:r>
          </a:p>
          <a:p>
            <a:pPr algn="just"/>
            <a:r>
              <a:rPr lang="en-US" sz="3200" b="1" dirty="0">
                <a:latin typeface="Times New Roman" panose="02020603050405020304" pitchFamily="18" charset="0"/>
                <a:cs typeface="Times New Roman" panose="02020603050405020304" pitchFamily="18" charset="0"/>
              </a:rPr>
              <a:t>Alula and bastard wing originate from the 1</a:t>
            </a:r>
            <a:r>
              <a:rPr lang="en-US" sz="3200" b="1" baseline="30000" dirty="0">
                <a:latin typeface="Times New Roman" panose="02020603050405020304" pitchFamily="18" charset="0"/>
                <a:cs typeface="Times New Roman" panose="02020603050405020304" pitchFamily="18" charset="0"/>
              </a:rPr>
              <a:t>st</a:t>
            </a:r>
            <a:r>
              <a:rPr lang="en-US" sz="3200" b="1" dirty="0">
                <a:latin typeface="Times New Roman" panose="02020603050405020304" pitchFamily="18" charset="0"/>
                <a:cs typeface="Times New Roman" panose="02020603050405020304" pitchFamily="18" charset="0"/>
              </a:rPr>
              <a:t> digit.</a:t>
            </a:r>
          </a:p>
          <a:p>
            <a:pPr algn="just"/>
            <a:r>
              <a:rPr lang="en-US" sz="3200" b="1" dirty="0">
                <a:latin typeface="Times New Roman" panose="02020603050405020304" pitchFamily="18" charset="0"/>
                <a:cs typeface="Times New Roman" panose="02020603050405020304" pitchFamily="18" charset="0"/>
              </a:rPr>
              <a:t>Within the wings powerful tendons and compact tiny muscles are present to control the wing position. </a:t>
            </a:r>
          </a:p>
        </p:txBody>
      </p:sp>
    </p:spTree>
    <p:extLst>
      <p:ext uri="{BB962C8B-B14F-4D97-AF65-F5344CB8AC3E}">
        <p14:creationId xmlns:p14="http://schemas.microsoft.com/office/powerpoint/2010/main" val="3960761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2"/>
                                        </p:tgtEl>
                                      </p:cBhvr>
                                    </p:animEffect>
                                    <p:animScale>
                                      <p:cBhvr>
                                        <p:cTn id="7" dur="250" autoRev="1" fill="hold"/>
                                        <p:tgtEl>
                                          <p:spTgt spid="2"/>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grpId="0" nodeType="clickEffect">
                                  <p:stCondLst>
                                    <p:cond delay="0"/>
                                  </p:stCondLst>
                                  <p:childTnLst>
                                    <p:animEffect transition="out" filter="fade">
                                      <p:cBhvr>
                                        <p:cTn id="11" dur="500" tmFilter="0, 0; .2, .5; .8, .5; 1, 0"/>
                                        <p:tgtEl>
                                          <p:spTgt spid="3">
                                            <p:txEl>
                                              <p:pRg st="0" end="0"/>
                                            </p:txEl>
                                          </p:spTgt>
                                        </p:tgtEl>
                                      </p:cBhvr>
                                    </p:animEffect>
                                    <p:animScale>
                                      <p:cBhvr>
                                        <p:cTn id="12" dur="250" autoRev="1" fill="hold"/>
                                        <p:tgtEl>
                                          <p:spTgt spid="3">
                                            <p:txEl>
                                              <p:pRg st="0" end="0"/>
                                            </p:txEl>
                                          </p:spTgt>
                                        </p:tgtEl>
                                      </p:cBhvr>
                                      <p:by x="105000" y="105000"/>
                                    </p:animScale>
                                  </p:childTnLst>
                                </p:cTn>
                              </p:par>
                            </p:childTnLst>
                          </p:cTn>
                        </p:par>
                      </p:childTnLst>
                    </p:cTn>
                  </p:par>
                  <p:par>
                    <p:cTn id="13" fill="hold">
                      <p:stCondLst>
                        <p:cond delay="indefinite"/>
                      </p:stCondLst>
                      <p:childTnLst>
                        <p:par>
                          <p:cTn id="14" fill="hold">
                            <p:stCondLst>
                              <p:cond delay="0"/>
                            </p:stCondLst>
                            <p:childTnLst>
                              <p:par>
                                <p:cTn id="15" presetID="26" presetClass="emph" presetSubtype="0" fill="hold" grpId="0" nodeType="clickEffect">
                                  <p:stCondLst>
                                    <p:cond delay="0"/>
                                  </p:stCondLst>
                                  <p:childTnLst>
                                    <p:animEffect transition="out" filter="fade">
                                      <p:cBhvr>
                                        <p:cTn id="16" dur="500" tmFilter="0, 0; .2, .5; .8, .5; 1, 0"/>
                                        <p:tgtEl>
                                          <p:spTgt spid="3">
                                            <p:txEl>
                                              <p:pRg st="1" end="1"/>
                                            </p:txEl>
                                          </p:spTgt>
                                        </p:tgtEl>
                                      </p:cBhvr>
                                    </p:animEffect>
                                    <p:animScale>
                                      <p:cBhvr>
                                        <p:cTn id="17" dur="250" autoRev="1" fill="hold"/>
                                        <p:tgtEl>
                                          <p:spTgt spid="3">
                                            <p:txEl>
                                              <p:pRg st="1" end="1"/>
                                            </p:txEl>
                                          </p:spTgt>
                                        </p:tgtEl>
                                      </p:cBhvr>
                                      <p:by x="105000" y="105000"/>
                                    </p:animScale>
                                  </p:childTnLst>
                                </p:cTn>
                              </p:par>
                            </p:childTnLst>
                          </p:cTn>
                        </p:par>
                      </p:childTnLst>
                    </p:cTn>
                  </p:par>
                  <p:par>
                    <p:cTn id="18" fill="hold">
                      <p:stCondLst>
                        <p:cond delay="indefinite"/>
                      </p:stCondLst>
                      <p:childTnLst>
                        <p:par>
                          <p:cTn id="19" fill="hold">
                            <p:stCondLst>
                              <p:cond delay="0"/>
                            </p:stCondLst>
                            <p:childTnLst>
                              <p:par>
                                <p:cTn id="20" presetID="26" presetClass="emph" presetSubtype="0" fill="hold" grpId="0" nodeType="clickEffect">
                                  <p:stCondLst>
                                    <p:cond delay="0"/>
                                  </p:stCondLst>
                                  <p:childTnLst>
                                    <p:animEffect transition="out" filter="fade">
                                      <p:cBhvr>
                                        <p:cTn id="21" dur="500" tmFilter="0, 0; .2, .5; .8, .5; 1, 0"/>
                                        <p:tgtEl>
                                          <p:spTgt spid="3">
                                            <p:txEl>
                                              <p:pRg st="2" end="2"/>
                                            </p:txEl>
                                          </p:spTgt>
                                        </p:tgtEl>
                                      </p:cBhvr>
                                    </p:animEffect>
                                    <p:animScale>
                                      <p:cBhvr>
                                        <p:cTn id="22" dur="250" autoRev="1" fill="hold"/>
                                        <p:tgtEl>
                                          <p:spTgt spid="3">
                                            <p:txEl>
                                              <p:pRg st="2" end="2"/>
                                            </p:txEl>
                                          </p:spTgt>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grpId="0" nodeType="clickEffect">
                                  <p:stCondLst>
                                    <p:cond delay="0"/>
                                  </p:stCondLst>
                                  <p:childTnLst>
                                    <p:animEffect transition="out" filter="fade">
                                      <p:cBhvr>
                                        <p:cTn id="26" dur="500" tmFilter="0, 0; .2, .5; .8, .5; 1, 0"/>
                                        <p:tgtEl>
                                          <p:spTgt spid="3">
                                            <p:txEl>
                                              <p:pRg st="3" end="3"/>
                                            </p:txEl>
                                          </p:spTgt>
                                        </p:tgtEl>
                                      </p:cBhvr>
                                    </p:animEffect>
                                    <p:animScale>
                                      <p:cBhvr>
                                        <p:cTn id="27" dur="250" autoRev="1" fill="hold"/>
                                        <p:tgtEl>
                                          <p:spTgt spid="3">
                                            <p:txEl>
                                              <p:pRg st="3" end="3"/>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Wing bones</a:t>
            </a:r>
            <a:endParaRPr lang="en-US" dirty="0"/>
          </a:p>
        </p:txBody>
      </p:sp>
      <p:pic>
        <p:nvPicPr>
          <p:cNvPr id="4" name="Content Placeholder 3" descr="1280px-Birdwing.fr.svg.png"/>
          <p:cNvPicPr>
            <a:picLocks noGrp="1" noChangeAspect="1"/>
          </p:cNvPicPr>
          <p:nvPr>
            <p:ph idx="1"/>
          </p:nvPr>
        </p:nvPicPr>
        <p:blipFill>
          <a:blip r:embed="rId2"/>
          <a:stretch>
            <a:fillRect/>
          </a:stretch>
        </p:blipFill>
        <p:spPr>
          <a:xfrm>
            <a:off x="609599" y="1606731"/>
            <a:ext cx="10107769" cy="4643257"/>
          </a:xfrm>
        </p:spPr>
      </p:pic>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5B59F2F-CF38-4C9F-9A4C-C9C5DF2E7DCF}"/>
              </a:ext>
            </a:extLst>
          </p:cNvPr>
          <p:cNvSpPr>
            <a:spLocks noGrp="1"/>
          </p:cNvSpPr>
          <p:nvPr>
            <p:ph type="title"/>
          </p:nvPr>
        </p:nvSpPr>
        <p:spPr/>
        <p:txBody>
          <a:bodyPr/>
          <a:lstStyle/>
          <a:p>
            <a:pPr algn="ctr"/>
            <a:r>
              <a:rPr lang="en-US" sz="4000" b="1" dirty="0">
                <a:latin typeface="Times New Roman" panose="02020603050405020304" pitchFamily="18" charset="0"/>
                <a:cs typeface="Times New Roman" panose="02020603050405020304" pitchFamily="18" charset="0"/>
              </a:rPr>
              <a:t>ANATOMY</a:t>
            </a:r>
            <a:r>
              <a:rPr lang="en-US" dirty="0"/>
              <a:t> </a:t>
            </a:r>
          </a:p>
        </p:txBody>
      </p:sp>
      <p:pic>
        <p:nvPicPr>
          <p:cNvPr id="4" name="Content Placeholder 3">
            <a:extLst>
              <a:ext uri="{FF2B5EF4-FFF2-40B4-BE49-F238E27FC236}">
                <a16:creationId xmlns="" xmlns:a16="http://schemas.microsoft.com/office/drawing/2014/main" id="{64683321-5A6D-462A-B076-C18099F3EDD8}"/>
              </a:ext>
            </a:extLst>
          </p:cNvPr>
          <p:cNvPicPr>
            <a:picLocks noGrp="1" noChangeAspect="1"/>
          </p:cNvPicPr>
          <p:nvPr>
            <p:ph idx="1"/>
          </p:nvPr>
        </p:nvPicPr>
        <p:blipFill>
          <a:blip r:embed="rId2"/>
          <a:stretch>
            <a:fillRect/>
          </a:stretch>
        </p:blipFill>
        <p:spPr>
          <a:xfrm>
            <a:off x="2460014" y="1659788"/>
            <a:ext cx="6775426" cy="5339077"/>
          </a:xfrm>
          <a:prstGeom prst="rect">
            <a:avLst/>
          </a:prstGeom>
        </p:spPr>
      </p:pic>
    </p:spTree>
    <p:extLst>
      <p:ext uri="{BB962C8B-B14F-4D97-AF65-F5344CB8AC3E}">
        <p14:creationId xmlns:p14="http://schemas.microsoft.com/office/powerpoint/2010/main" val="2672559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1D91C87-951E-4BD4-BF1C-9642C1C78F51}"/>
              </a:ext>
            </a:extLst>
          </p:cNvPr>
          <p:cNvSpPr>
            <a:spLocks noGrp="1"/>
          </p:cNvSpPr>
          <p:nvPr>
            <p:ph type="title"/>
          </p:nvPr>
        </p:nvSpPr>
        <p:spPr/>
        <p:txBody>
          <a:bodyPr>
            <a:normAutofit/>
          </a:bodyPr>
          <a:lstStyle/>
          <a:p>
            <a:pPr algn="r"/>
            <a:r>
              <a:rPr lang="en-US" sz="4400" b="1" dirty="0">
                <a:latin typeface="Times New Roman" panose="02020603050405020304" pitchFamily="18" charset="0"/>
                <a:cs typeface="Times New Roman" panose="02020603050405020304" pitchFamily="18" charset="0"/>
              </a:rPr>
              <a:t>FLIGHT MUSCLES </a:t>
            </a:r>
          </a:p>
        </p:txBody>
      </p:sp>
      <p:sp>
        <p:nvSpPr>
          <p:cNvPr id="3" name="Content Placeholder 2">
            <a:extLst>
              <a:ext uri="{FF2B5EF4-FFF2-40B4-BE49-F238E27FC236}">
                <a16:creationId xmlns="" xmlns:a16="http://schemas.microsoft.com/office/drawing/2014/main" id="{3E56C217-9610-42C5-8103-24DE4C1797F2}"/>
              </a:ext>
            </a:extLst>
          </p:cNvPr>
          <p:cNvSpPr>
            <a:spLocks noGrp="1"/>
          </p:cNvSpPr>
          <p:nvPr>
            <p:ph idx="1"/>
          </p:nvPr>
        </p:nvSpPr>
        <p:spPr/>
        <p:txBody>
          <a:bodyPr>
            <a:normAutofit/>
          </a:bodyPr>
          <a:lstStyle/>
          <a:p>
            <a:r>
              <a:rPr lang="en-US" sz="3600" b="1" dirty="0">
                <a:latin typeface="Times New Roman" pitchFamily="18" charset="0"/>
                <a:cs typeface="Times New Roman" pitchFamily="18" charset="0"/>
              </a:rPr>
              <a:t>Two great flight muscles are:</a:t>
            </a:r>
          </a:p>
          <a:p>
            <a:pPr lvl="1">
              <a:buFont typeface="Wingdings" panose="05000000000000000000" pitchFamily="2" charset="2"/>
              <a:buChar char="v"/>
            </a:pPr>
            <a:r>
              <a:rPr lang="en-US" sz="3600" b="1" dirty="0">
                <a:solidFill>
                  <a:schemeClr val="tx2"/>
                </a:solidFill>
                <a:latin typeface="Times New Roman" pitchFamily="18" charset="0"/>
                <a:cs typeface="Times New Roman" pitchFamily="18" charset="0"/>
              </a:rPr>
              <a:t>Pectoralis muscles</a:t>
            </a:r>
          </a:p>
          <a:p>
            <a:pPr lvl="1">
              <a:buFont typeface="Wingdings" panose="05000000000000000000" pitchFamily="2" charset="2"/>
              <a:buChar char="v"/>
            </a:pPr>
            <a:r>
              <a:rPr lang="en-US" sz="3600" b="1" dirty="0">
                <a:solidFill>
                  <a:schemeClr val="tx2"/>
                </a:solidFill>
                <a:latin typeface="Times New Roman" pitchFamily="18" charset="0"/>
                <a:cs typeface="Times New Roman" pitchFamily="18" charset="0"/>
              </a:rPr>
              <a:t>Supra-coracoideus muscles </a:t>
            </a:r>
          </a:p>
          <a:p>
            <a:r>
              <a:rPr lang="en-US" sz="3600" b="1" dirty="0">
                <a:latin typeface="Times New Roman" pitchFamily="18" charset="0"/>
                <a:cs typeface="Times New Roman" pitchFamily="18" charset="0"/>
              </a:rPr>
              <a:t>These two muscles originate on the keeled sternum and inset onto the expanded base of the humerus. The ventral position of these muscles helps to lower a bird’s center of gravity in flight. </a:t>
            </a:r>
          </a:p>
        </p:txBody>
      </p:sp>
    </p:spTree>
    <p:extLst>
      <p:ext uri="{BB962C8B-B14F-4D97-AF65-F5344CB8AC3E}">
        <p14:creationId xmlns:p14="http://schemas.microsoft.com/office/powerpoint/2010/main" val="271483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2"/>
                                        </p:tgtEl>
                                        <p:attrNameLst>
                                          <p:attrName>ppt_x</p:attrName>
                                          <p:attrName>ppt_y</p:attrName>
                                        </p:attrNameLst>
                                      </p:cBhvr>
                                    </p:animMotion>
                                    <p:animRot by="1500000">
                                      <p:cBhvr>
                                        <p:cTn id="7" dur="125" fill="hold">
                                          <p:stCondLst>
                                            <p:cond delay="0"/>
                                          </p:stCondLst>
                                        </p:cTn>
                                        <p:tgtEl>
                                          <p:spTgt spid="2"/>
                                        </p:tgtEl>
                                        <p:attrNameLst>
                                          <p:attrName>r</p:attrName>
                                        </p:attrNameLst>
                                      </p:cBhvr>
                                    </p:animRot>
                                    <p:animRot by="-1500000">
                                      <p:cBhvr>
                                        <p:cTn id="8" dur="125" fill="hold">
                                          <p:stCondLst>
                                            <p:cond delay="125"/>
                                          </p:stCondLst>
                                        </p:cTn>
                                        <p:tgtEl>
                                          <p:spTgt spid="2"/>
                                        </p:tgtEl>
                                        <p:attrNameLst>
                                          <p:attrName>r</p:attrName>
                                        </p:attrNameLst>
                                      </p:cBhvr>
                                    </p:animRot>
                                    <p:animRot by="-1500000">
                                      <p:cBhvr>
                                        <p:cTn id="9" dur="125" fill="hold">
                                          <p:stCondLst>
                                            <p:cond delay="250"/>
                                          </p:stCondLst>
                                        </p:cTn>
                                        <p:tgtEl>
                                          <p:spTgt spid="2"/>
                                        </p:tgtEl>
                                        <p:attrNameLst>
                                          <p:attrName>r</p:attrName>
                                        </p:attrNameLst>
                                      </p:cBhvr>
                                    </p:animRot>
                                    <p:animRot by="1500000">
                                      <p:cBhvr>
                                        <p:cTn id="10" dur="125" fill="hold">
                                          <p:stCondLst>
                                            <p:cond delay="375"/>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0" end="0"/>
                                            </p:txEl>
                                          </p:spTgt>
                                        </p:tgtEl>
                                        <p:attrNameLst>
                                          <p:attrName>ppt_x</p:attrName>
                                          <p:attrName>ppt_y</p:attrName>
                                        </p:attrNameLst>
                                      </p:cBhvr>
                                    </p:animMotion>
                                    <p:animRot by="1500000">
                                      <p:cBhvr>
                                        <p:cTn id="15" dur="125" fill="hold">
                                          <p:stCondLst>
                                            <p:cond delay="0"/>
                                          </p:stCondLst>
                                        </p:cTn>
                                        <p:tgtEl>
                                          <p:spTgt spid="3">
                                            <p:txEl>
                                              <p:pRg st="0" end="0"/>
                                            </p:txEl>
                                          </p:spTgt>
                                        </p:tgtEl>
                                        <p:attrNameLst>
                                          <p:attrName>r</p:attrName>
                                        </p:attrNameLst>
                                      </p:cBhvr>
                                    </p:animRot>
                                    <p:animRot by="-1500000">
                                      <p:cBhvr>
                                        <p:cTn id="16" dur="125" fill="hold">
                                          <p:stCondLst>
                                            <p:cond delay="125"/>
                                          </p:stCondLst>
                                        </p:cTn>
                                        <p:tgtEl>
                                          <p:spTgt spid="3">
                                            <p:txEl>
                                              <p:pRg st="0" end="0"/>
                                            </p:txEl>
                                          </p:spTgt>
                                        </p:tgtEl>
                                        <p:attrNameLst>
                                          <p:attrName>r</p:attrName>
                                        </p:attrNameLst>
                                      </p:cBhvr>
                                    </p:animRot>
                                    <p:animRot by="-1500000">
                                      <p:cBhvr>
                                        <p:cTn id="17" dur="125" fill="hold">
                                          <p:stCondLst>
                                            <p:cond delay="250"/>
                                          </p:stCondLst>
                                        </p:cTn>
                                        <p:tgtEl>
                                          <p:spTgt spid="3">
                                            <p:txEl>
                                              <p:pRg st="0" end="0"/>
                                            </p:txEl>
                                          </p:spTgt>
                                        </p:tgtEl>
                                        <p:attrNameLst>
                                          <p:attrName>r</p:attrName>
                                        </p:attrNameLst>
                                      </p:cBhvr>
                                    </p:animRot>
                                    <p:animRot by="1500000">
                                      <p:cBhvr>
                                        <p:cTn id="18" dur="125" fill="hold">
                                          <p:stCondLst>
                                            <p:cond delay="375"/>
                                          </p:stCondLst>
                                        </p:cTn>
                                        <p:tgtEl>
                                          <p:spTgt spid="3">
                                            <p:txEl>
                                              <p:pRg st="0" end="0"/>
                                            </p:txEl>
                                          </p:spTgt>
                                        </p:tgtEl>
                                        <p:attrNameLst>
                                          <p:attrName>r</p:attrName>
                                        </p:attrNameLst>
                                      </p:cBhvr>
                                    </p:animRot>
                                  </p:childTnLst>
                                </p:cTn>
                              </p:par>
                              <p:par>
                                <p:cTn id="19" presetID="34" presetClass="emph" presetSubtype="0" fill="hold" grpId="0" nodeType="withEffect">
                                  <p:stCondLst>
                                    <p:cond delay="0"/>
                                  </p:stCondLst>
                                  <p:iterate type="lt">
                                    <p:tmPct val="10000"/>
                                  </p:iterate>
                                  <p:childTnLst>
                                    <p:animMotion origin="layout" path="M 0.0 0.0 L 0.0 -0.07213" pathEditMode="relative" ptsTypes="">
                                      <p:cBhvr>
                                        <p:cTn id="20" dur="250" accel="50000" decel="50000" autoRev="1" fill="hold">
                                          <p:stCondLst>
                                            <p:cond delay="0"/>
                                          </p:stCondLst>
                                        </p:cTn>
                                        <p:tgtEl>
                                          <p:spTgt spid="3">
                                            <p:txEl>
                                              <p:pRg st="1" end="1"/>
                                            </p:txEl>
                                          </p:spTgt>
                                        </p:tgtEl>
                                        <p:attrNameLst>
                                          <p:attrName>ppt_x</p:attrName>
                                          <p:attrName>ppt_y</p:attrName>
                                        </p:attrNameLst>
                                      </p:cBhvr>
                                    </p:animMotion>
                                    <p:animRot by="1500000">
                                      <p:cBhvr>
                                        <p:cTn id="21" dur="125" fill="hold">
                                          <p:stCondLst>
                                            <p:cond delay="0"/>
                                          </p:stCondLst>
                                        </p:cTn>
                                        <p:tgtEl>
                                          <p:spTgt spid="3">
                                            <p:txEl>
                                              <p:pRg st="1" end="1"/>
                                            </p:txEl>
                                          </p:spTgt>
                                        </p:tgtEl>
                                        <p:attrNameLst>
                                          <p:attrName>r</p:attrName>
                                        </p:attrNameLst>
                                      </p:cBhvr>
                                    </p:animRot>
                                    <p:animRot by="-1500000">
                                      <p:cBhvr>
                                        <p:cTn id="22" dur="125" fill="hold">
                                          <p:stCondLst>
                                            <p:cond delay="125"/>
                                          </p:stCondLst>
                                        </p:cTn>
                                        <p:tgtEl>
                                          <p:spTgt spid="3">
                                            <p:txEl>
                                              <p:pRg st="1" end="1"/>
                                            </p:txEl>
                                          </p:spTgt>
                                        </p:tgtEl>
                                        <p:attrNameLst>
                                          <p:attrName>r</p:attrName>
                                        </p:attrNameLst>
                                      </p:cBhvr>
                                    </p:animRot>
                                    <p:animRot by="-1500000">
                                      <p:cBhvr>
                                        <p:cTn id="23" dur="125" fill="hold">
                                          <p:stCondLst>
                                            <p:cond delay="250"/>
                                          </p:stCondLst>
                                        </p:cTn>
                                        <p:tgtEl>
                                          <p:spTgt spid="3">
                                            <p:txEl>
                                              <p:pRg st="1" end="1"/>
                                            </p:txEl>
                                          </p:spTgt>
                                        </p:tgtEl>
                                        <p:attrNameLst>
                                          <p:attrName>r</p:attrName>
                                        </p:attrNameLst>
                                      </p:cBhvr>
                                    </p:animRot>
                                    <p:animRot by="1500000">
                                      <p:cBhvr>
                                        <p:cTn id="24" dur="125" fill="hold">
                                          <p:stCondLst>
                                            <p:cond delay="375"/>
                                          </p:stCondLst>
                                        </p:cTn>
                                        <p:tgtEl>
                                          <p:spTgt spid="3">
                                            <p:txEl>
                                              <p:pRg st="1" end="1"/>
                                            </p:txEl>
                                          </p:spTgt>
                                        </p:tgtEl>
                                        <p:attrNameLst>
                                          <p:attrName>r</p:attrName>
                                        </p:attrNameLst>
                                      </p:cBhvr>
                                    </p:animRot>
                                  </p:childTnLst>
                                </p:cTn>
                              </p:par>
                              <p:par>
                                <p:cTn id="25" presetID="34" presetClass="emph" presetSubtype="0" fill="hold" grpId="0" nodeType="withEffect">
                                  <p:stCondLst>
                                    <p:cond delay="0"/>
                                  </p:stCondLst>
                                  <p:iterate type="lt">
                                    <p:tmPct val="10000"/>
                                  </p:iterate>
                                  <p:childTnLst>
                                    <p:animMotion origin="layout" path="M 0.0 0.0 L 0.0 -0.07213" pathEditMode="relative" ptsTypes="">
                                      <p:cBhvr>
                                        <p:cTn id="26" dur="250" accel="50000" decel="50000" autoRev="1" fill="hold">
                                          <p:stCondLst>
                                            <p:cond delay="0"/>
                                          </p:stCondLst>
                                        </p:cTn>
                                        <p:tgtEl>
                                          <p:spTgt spid="3">
                                            <p:txEl>
                                              <p:pRg st="2" end="2"/>
                                            </p:txEl>
                                          </p:spTgt>
                                        </p:tgtEl>
                                        <p:attrNameLst>
                                          <p:attrName>ppt_x</p:attrName>
                                          <p:attrName>ppt_y</p:attrName>
                                        </p:attrNameLst>
                                      </p:cBhvr>
                                    </p:animMotion>
                                    <p:animRot by="1500000">
                                      <p:cBhvr>
                                        <p:cTn id="27" dur="125" fill="hold">
                                          <p:stCondLst>
                                            <p:cond delay="0"/>
                                          </p:stCondLst>
                                        </p:cTn>
                                        <p:tgtEl>
                                          <p:spTgt spid="3">
                                            <p:txEl>
                                              <p:pRg st="2" end="2"/>
                                            </p:txEl>
                                          </p:spTgt>
                                        </p:tgtEl>
                                        <p:attrNameLst>
                                          <p:attrName>r</p:attrName>
                                        </p:attrNameLst>
                                      </p:cBhvr>
                                    </p:animRot>
                                    <p:animRot by="-1500000">
                                      <p:cBhvr>
                                        <p:cTn id="28" dur="125" fill="hold">
                                          <p:stCondLst>
                                            <p:cond delay="125"/>
                                          </p:stCondLst>
                                        </p:cTn>
                                        <p:tgtEl>
                                          <p:spTgt spid="3">
                                            <p:txEl>
                                              <p:pRg st="2" end="2"/>
                                            </p:txEl>
                                          </p:spTgt>
                                        </p:tgtEl>
                                        <p:attrNameLst>
                                          <p:attrName>r</p:attrName>
                                        </p:attrNameLst>
                                      </p:cBhvr>
                                    </p:animRot>
                                    <p:animRot by="-1500000">
                                      <p:cBhvr>
                                        <p:cTn id="29" dur="125" fill="hold">
                                          <p:stCondLst>
                                            <p:cond delay="250"/>
                                          </p:stCondLst>
                                        </p:cTn>
                                        <p:tgtEl>
                                          <p:spTgt spid="3">
                                            <p:txEl>
                                              <p:pRg st="2" end="2"/>
                                            </p:txEl>
                                          </p:spTgt>
                                        </p:tgtEl>
                                        <p:attrNameLst>
                                          <p:attrName>r</p:attrName>
                                        </p:attrNameLst>
                                      </p:cBhvr>
                                    </p:animRot>
                                    <p:animRot by="1500000">
                                      <p:cBhvr>
                                        <p:cTn id="30" dur="125" fill="hold">
                                          <p:stCondLst>
                                            <p:cond delay="375"/>
                                          </p:stCondLst>
                                        </p:cTn>
                                        <p:tgtEl>
                                          <p:spTgt spid="3">
                                            <p:txEl>
                                              <p:pRg st="2" end="2"/>
                                            </p:txEl>
                                          </p:spTgt>
                                        </p:tgtEl>
                                        <p:attrNameLst>
                                          <p:attrName>r</p:attrName>
                                        </p:attrNameLst>
                                      </p:cBhvr>
                                    </p:animRot>
                                  </p:childTnLst>
                                </p:cTn>
                              </p:par>
                            </p:childTnLst>
                          </p:cTn>
                        </p:par>
                      </p:childTnLst>
                    </p:cTn>
                  </p:par>
                  <p:par>
                    <p:cTn id="31" fill="hold">
                      <p:stCondLst>
                        <p:cond delay="indefinite"/>
                      </p:stCondLst>
                      <p:childTnLst>
                        <p:par>
                          <p:cTn id="32" fill="hold">
                            <p:stCondLst>
                              <p:cond delay="0"/>
                            </p:stCondLst>
                            <p:childTnLst>
                              <p:par>
                                <p:cTn id="33" presetID="34" presetClass="emph" presetSubtype="0" fill="hold" grpId="0" nodeType="clickEffect">
                                  <p:stCondLst>
                                    <p:cond delay="0"/>
                                  </p:stCondLst>
                                  <p:iterate type="lt">
                                    <p:tmPct val="10000"/>
                                  </p:iterate>
                                  <p:childTnLst>
                                    <p:animMotion origin="layout" path="M 0.0 0.0 L 0.0 -0.07213" pathEditMode="relative" ptsTypes="">
                                      <p:cBhvr>
                                        <p:cTn id="34" dur="250" accel="50000" decel="50000" autoRev="1" fill="hold">
                                          <p:stCondLst>
                                            <p:cond delay="0"/>
                                          </p:stCondLst>
                                        </p:cTn>
                                        <p:tgtEl>
                                          <p:spTgt spid="3">
                                            <p:txEl>
                                              <p:pRg st="3" end="3"/>
                                            </p:txEl>
                                          </p:spTgt>
                                        </p:tgtEl>
                                        <p:attrNameLst>
                                          <p:attrName>ppt_x</p:attrName>
                                          <p:attrName>ppt_y</p:attrName>
                                        </p:attrNameLst>
                                      </p:cBhvr>
                                    </p:animMotion>
                                    <p:animRot by="1500000">
                                      <p:cBhvr>
                                        <p:cTn id="35" dur="125" fill="hold">
                                          <p:stCondLst>
                                            <p:cond delay="0"/>
                                          </p:stCondLst>
                                        </p:cTn>
                                        <p:tgtEl>
                                          <p:spTgt spid="3">
                                            <p:txEl>
                                              <p:pRg st="3" end="3"/>
                                            </p:txEl>
                                          </p:spTgt>
                                        </p:tgtEl>
                                        <p:attrNameLst>
                                          <p:attrName>r</p:attrName>
                                        </p:attrNameLst>
                                      </p:cBhvr>
                                    </p:animRot>
                                    <p:animRot by="-1500000">
                                      <p:cBhvr>
                                        <p:cTn id="36" dur="125" fill="hold">
                                          <p:stCondLst>
                                            <p:cond delay="125"/>
                                          </p:stCondLst>
                                        </p:cTn>
                                        <p:tgtEl>
                                          <p:spTgt spid="3">
                                            <p:txEl>
                                              <p:pRg st="3" end="3"/>
                                            </p:txEl>
                                          </p:spTgt>
                                        </p:tgtEl>
                                        <p:attrNameLst>
                                          <p:attrName>r</p:attrName>
                                        </p:attrNameLst>
                                      </p:cBhvr>
                                    </p:animRot>
                                    <p:animRot by="-1500000">
                                      <p:cBhvr>
                                        <p:cTn id="37" dur="125" fill="hold">
                                          <p:stCondLst>
                                            <p:cond delay="250"/>
                                          </p:stCondLst>
                                        </p:cTn>
                                        <p:tgtEl>
                                          <p:spTgt spid="3">
                                            <p:txEl>
                                              <p:pRg st="3" end="3"/>
                                            </p:txEl>
                                          </p:spTgt>
                                        </p:tgtEl>
                                        <p:attrNameLst>
                                          <p:attrName>r</p:attrName>
                                        </p:attrNameLst>
                                      </p:cBhvr>
                                    </p:animRot>
                                    <p:animRot by="1500000">
                                      <p:cBhvr>
                                        <p:cTn id="38" dur="125" fill="hold">
                                          <p:stCondLst>
                                            <p:cond delay="375"/>
                                          </p:stCondLst>
                                        </p:cTn>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600" dirty="0" smtClean="0">
                <a:latin typeface="Times New Roman" panose="02020603050405020304" pitchFamily="18" charset="0"/>
                <a:cs typeface="Times New Roman" panose="02020603050405020304" pitchFamily="18" charset="0"/>
              </a:rPr>
              <a:t>FLIGHT MUSCLES </a:t>
            </a:r>
            <a:endParaRPr lang="en-US" dirty="0"/>
          </a:p>
        </p:txBody>
      </p:sp>
      <p:pic>
        <p:nvPicPr>
          <p:cNvPr id="4" name="Content Placeholder 3" descr="bdc07cdf15f209dfa0dc4b38a04fe890.png"/>
          <p:cNvPicPr>
            <a:picLocks noGrp="1" noChangeAspect="1"/>
          </p:cNvPicPr>
          <p:nvPr>
            <p:ph idx="1"/>
          </p:nvPr>
        </p:nvPicPr>
        <p:blipFill>
          <a:blip r:embed="rId2"/>
          <a:stretch>
            <a:fillRect/>
          </a:stretch>
        </p:blipFill>
        <p:spPr>
          <a:xfrm>
            <a:off x="2939143" y="1624430"/>
            <a:ext cx="5172891" cy="5233570"/>
          </a:xfr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2A6B920-2F83-487E-A6A0-BD3E2BC33C87}"/>
              </a:ext>
            </a:extLst>
          </p:cNvPr>
          <p:cNvSpPr>
            <a:spLocks noGrp="1"/>
          </p:cNvSpPr>
          <p:nvPr>
            <p:ph type="title"/>
          </p:nvPr>
        </p:nvSpPr>
        <p:spPr/>
        <p:txBody>
          <a:bodyPr>
            <a:normAutofit/>
          </a:bodyPr>
          <a:lstStyle/>
          <a:p>
            <a:r>
              <a:rPr lang="en-US" sz="4400" b="1" cap="none" dirty="0">
                <a:latin typeface="Times New Roman" panose="02020603050405020304" pitchFamily="18" charset="0"/>
                <a:cs typeface="Times New Roman" panose="02020603050405020304" pitchFamily="18" charset="0"/>
              </a:rPr>
              <a:t>Pectoralis Muscles </a:t>
            </a:r>
          </a:p>
        </p:txBody>
      </p:sp>
      <p:sp>
        <p:nvSpPr>
          <p:cNvPr id="3" name="Content Placeholder 2">
            <a:extLst>
              <a:ext uri="{FF2B5EF4-FFF2-40B4-BE49-F238E27FC236}">
                <a16:creationId xmlns="" xmlns:a16="http://schemas.microsoft.com/office/drawing/2014/main" id="{07C8961D-435F-44F0-AA65-B577543072D5}"/>
              </a:ext>
            </a:extLst>
          </p:cNvPr>
          <p:cNvSpPr>
            <a:spLocks noGrp="1"/>
          </p:cNvSpPr>
          <p:nvPr>
            <p:ph idx="1"/>
          </p:nvPr>
        </p:nvSpPr>
        <p:spPr/>
        <p:txBody>
          <a:bodyPr>
            <a:normAutofit/>
          </a:bodyPr>
          <a:lstStyle/>
          <a:p>
            <a:r>
              <a:rPr lang="en-US" sz="3600" b="1" dirty="0">
                <a:latin typeface="Times New Roman" panose="02020603050405020304" pitchFamily="18" charset="0"/>
                <a:cs typeface="Times New Roman" panose="02020603050405020304" pitchFamily="18" charset="0"/>
              </a:rPr>
              <a:t>It accounts for the 35% of a bird body weight.  Contraction of this muscle pulls the wing down in power stroke. </a:t>
            </a:r>
          </a:p>
          <a:p>
            <a:r>
              <a:rPr lang="en-US" sz="3600" b="1" dirty="0">
                <a:latin typeface="Times New Roman" panose="02020603050405020304" pitchFamily="18" charset="0"/>
                <a:cs typeface="Times New Roman" panose="02020603050405020304" pitchFamily="18" charset="0"/>
              </a:rPr>
              <a:t>It help in takeoff, level of flight and landing. </a:t>
            </a:r>
          </a:p>
          <a:p>
            <a:r>
              <a:rPr lang="en-US" sz="3600" b="1" dirty="0">
                <a:latin typeface="Times New Roman" panose="02020603050405020304" pitchFamily="18" charset="0"/>
                <a:cs typeface="Times New Roman" panose="02020603050405020304" pitchFamily="18" charset="0"/>
              </a:rPr>
              <a:t>This muscle attach to the furcula and to strong membrane between the coracoid and the furcula and also attaches to the peripheral parts of the sternum. </a:t>
            </a:r>
          </a:p>
        </p:txBody>
      </p:sp>
    </p:spTree>
    <p:extLst>
      <p:ext uri="{BB962C8B-B14F-4D97-AF65-F5344CB8AC3E}">
        <p14:creationId xmlns:p14="http://schemas.microsoft.com/office/powerpoint/2010/main" val="2643247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mph" presetSubtype="0" fill="hold" grpId="0" nodeType="clickEffect">
                                  <p:stCondLst>
                                    <p:cond delay="0"/>
                                  </p:stCondLst>
                                  <p:childTnLst>
                                    <p:anim calcmode="discrete" valueType="str">
                                      <p:cBhvr override="childStyle">
                                        <p:cTn id="6" dur="2000" fill="hold"/>
                                        <p:tgtEl>
                                          <p:spTgt spid="2"/>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7" fill="hold">
                      <p:stCondLst>
                        <p:cond delay="indefinite"/>
                      </p:stCondLst>
                      <p:childTnLst>
                        <p:par>
                          <p:cTn id="8" fill="hold">
                            <p:stCondLst>
                              <p:cond delay="0"/>
                            </p:stCondLst>
                            <p:childTnLst>
                              <p:par>
                                <p:cTn id="9" presetID="10" presetClass="emph" presetSubtype="0" fill="hold" grpId="0" nodeType="clickEffect">
                                  <p:stCondLst>
                                    <p:cond delay="0"/>
                                  </p:stCondLst>
                                  <p:childTnLst>
                                    <p:anim calcmode="discrete" valueType="str">
                                      <p:cBhvr override="childStyle">
                                        <p:cTn id="10" dur="2000" fill="hold"/>
                                        <p:tgtEl>
                                          <p:spTgt spid="3">
                                            <p:txEl>
                                              <p:pRg st="0" end="0"/>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11" fill="hold">
                      <p:stCondLst>
                        <p:cond delay="indefinite"/>
                      </p:stCondLst>
                      <p:childTnLst>
                        <p:par>
                          <p:cTn id="12" fill="hold">
                            <p:stCondLst>
                              <p:cond delay="0"/>
                            </p:stCondLst>
                            <p:childTnLst>
                              <p:par>
                                <p:cTn id="13" presetID="10" presetClass="emph" presetSubtype="0" fill="hold" grpId="0" nodeType="clickEffect">
                                  <p:stCondLst>
                                    <p:cond delay="0"/>
                                  </p:stCondLst>
                                  <p:childTnLst>
                                    <p:anim calcmode="discrete" valueType="str">
                                      <p:cBhvr override="childStyle">
                                        <p:cTn id="14" dur="2000" fill="hold"/>
                                        <p:tgtEl>
                                          <p:spTgt spid="3">
                                            <p:txEl>
                                              <p:pRg st="1" end="1"/>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mph" presetSubtype="0" fill="hold" grpId="0" nodeType="clickEffect">
                                  <p:stCondLst>
                                    <p:cond delay="0"/>
                                  </p:stCondLst>
                                  <p:childTnLst>
                                    <p:anim calcmode="discrete" valueType="str">
                                      <p:cBhvr override="childStyle">
                                        <p:cTn id="18" dur="2000" fill="hold"/>
                                        <p:tgtEl>
                                          <p:spTgt spid="3">
                                            <p:txEl>
                                              <p:pRg st="2" end="2"/>
                                            </p:txEl>
                                          </p:spTgt>
                                        </p:tgtEl>
                                        <p:attrNameLst>
                                          <p:attrName>style.fontWeight</p:attrName>
                                        </p:attrNameLst>
                                      </p:cBhvr>
                                      <p:tavLst>
                                        <p:tav tm="0">
                                          <p:val>
                                            <p:strVal val="normal"/>
                                          </p:val>
                                        </p:tav>
                                        <p:tav tm="50000">
                                          <p:val>
                                            <p:strVal val="bold"/>
                                          </p:val>
                                        </p:tav>
                                        <p:tav tm="60000">
                                          <p:val>
                                            <p:strVal val="normal"/>
                                          </p:val>
                                        </p:tav>
                                        <p:tav tm="100000">
                                          <p:val>
                                            <p:strVal val="normal"/>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Strong flight muscles</a:t>
            </a:r>
            <a:endParaRPr lang="en-US" dirty="0"/>
          </a:p>
        </p:txBody>
      </p:sp>
      <p:pic>
        <p:nvPicPr>
          <p:cNvPr id="4" name="Content Placeholder 3" descr="maxresdefault.jpg"/>
          <p:cNvPicPr>
            <a:picLocks noGrp="1" noChangeAspect="1"/>
          </p:cNvPicPr>
          <p:nvPr>
            <p:ph idx="1"/>
          </p:nvPr>
        </p:nvPicPr>
        <p:blipFill>
          <a:blip r:embed="rId2"/>
          <a:stretch>
            <a:fillRect/>
          </a:stretch>
        </p:blipFill>
        <p:spPr>
          <a:xfrm>
            <a:off x="1571613" y="1531348"/>
            <a:ext cx="8616245" cy="4846638"/>
          </a:xfrm>
        </p:spPr>
      </p:pic>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6E68C0E-D5FD-4741-8DF4-D6DF7A42F078}"/>
              </a:ext>
            </a:extLst>
          </p:cNvPr>
          <p:cNvSpPr>
            <a:spLocks noGrp="1"/>
          </p:cNvSpPr>
          <p:nvPr>
            <p:ph type="title"/>
          </p:nvPr>
        </p:nvSpPr>
        <p:spPr>
          <a:xfrm>
            <a:off x="766355" y="685800"/>
            <a:ext cx="9652000" cy="1143000"/>
          </a:xfrm>
        </p:spPr>
        <p:txBody>
          <a:bodyPr>
            <a:normAutofit fontScale="90000"/>
          </a:bodyPr>
          <a:lstStyle/>
          <a:p>
            <a:r>
              <a:rPr lang="en-US" sz="4900" dirty="0">
                <a:latin typeface="Times New Roman" panose="02020603050405020304" pitchFamily="18" charset="0"/>
                <a:cs typeface="Times New Roman" panose="02020603050405020304" pitchFamily="18" charset="0"/>
              </a:rPr>
              <a:t>S</a:t>
            </a:r>
            <a:r>
              <a:rPr lang="en-US" sz="4900" cap="none" dirty="0">
                <a:latin typeface="Times New Roman" panose="02020603050405020304" pitchFamily="18" charset="0"/>
                <a:cs typeface="Times New Roman" panose="02020603050405020304" pitchFamily="18" charset="0"/>
              </a:rPr>
              <a:t>upra-coracoideus</a:t>
            </a:r>
            <a:r>
              <a:rPr lang="en-US" sz="4900" dirty="0">
                <a:latin typeface="Times New Roman" panose="02020603050405020304" pitchFamily="18" charset="0"/>
                <a:cs typeface="Times New Roman" panose="02020603050405020304" pitchFamily="18" charset="0"/>
              </a:rPr>
              <a:t> m</a:t>
            </a:r>
            <a:r>
              <a:rPr lang="en-US" sz="4900" cap="none" dirty="0">
                <a:latin typeface="Times New Roman" panose="02020603050405020304" pitchFamily="18" charset="0"/>
                <a:cs typeface="Times New Roman" panose="02020603050405020304" pitchFamily="18" charset="0"/>
              </a:rPr>
              <a:t>uscles </a:t>
            </a:r>
            <a:r>
              <a:rPr lang="en-US" dirty="0">
                <a:latin typeface="Times New Roman" panose="02020603050405020304" pitchFamily="18" charset="0"/>
                <a:cs typeface="Times New Roman" panose="02020603050405020304" pitchFamily="18" charset="0"/>
              </a:rPr>
              <a:t/>
            </a:r>
            <a:br>
              <a:rPr lang="en-US" dirty="0">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 xmlns:a16="http://schemas.microsoft.com/office/drawing/2014/main" id="{B49ABDDD-4690-459B-B18A-F3758B3D0967}"/>
              </a:ext>
            </a:extLst>
          </p:cNvPr>
          <p:cNvSpPr>
            <a:spLocks noGrp="1"/>
          </p:cNvSpPr>
          <p:nvPr>
            <p:ph idx="1"/>
          </p:nvPr>
        </p:nvSpPr>
        <p:spPr/>
        <p:txBody>
          <a:bodyPr>
            <a:normAutofit/>
          </a:bodyPr>
          <a:lstStyle/>
          <a:p>
            <a:r>
              <a:rPr lang="en-US" sz="3600" b="1" dirty="0">
                <a:latin typeface="Times New Roman" panose="02020603050405020304" pitchFamily="18" charset="0"/>
                <a:cs typeface="Times New Roman" panose="02020603050405020304" pitchFamily="18" charset="0"/>
              </a:rPr>
              <a:t>These muscles lift the wing in the recovery stroke. </a:t>
            </a:r>
          </a:p>
          <a:p>
            <a:r>
              <a:rPr lang="en-US" sz="3600" b="1" dirty="0">
                <a:latin typeface="Times New Roman" panose="02020603050405020304" pitchFamily="18" charset="0"/>
                <a:cs typeface="Times New Roman" panose="02020603050405020304" pitchFamily="18" charset="0"/>
              </a:rPr>
              <a:t>This muscle is smaller than pectoralis muscles.</a:t>
            </a:r>
          </a:p>
          <a:p>
            <a:r>
              <a:rPr lang="en-US" sz="3600" b="1" dirty="0">
                <a:latin typeface="Times New Roman" panose="02020603050405020304" pitchFamily="18" charset="0"/>
                <a:cs typeface="Times New Roman" panose="02020603050405020304" pitchFamily="18" charset="0"/>
              </a:rPr>
              <a:t>Positioned ventrally in sternum, a strong tendon passes upward and forward through the triosseal canal and insert into the dorsal side of humerus. </a:t>
            </a:r>
          </a:p>
          <a:p>
            <a:pPr>
              <a:buNone/>
            </a:pPr>
            <a:endParaRPr lang="en-US" sz="2600" dirty="0">
              <a:latin typeface="Times New Roman" panose="02020603050405020304" pitchFamily="18"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753681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2"/>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15" presetClass="emph" presetSubtype="0" grpId="1" nodeType="clickEffect">
                                  <p:stCondLst>
                                    <p:cond delay="0"/>
                                  </p:stCondLst>
                                  <p:iterate type="lt">
                                    <p:tmAbs val="25"/>
                                  </p:iterate>
                                  <p:childTnLst>
                                    <p:set>
                                      <p:cBhvr override="childStyle">
                                        <p:cTn id="10" dur="indefinite"/>
                                        <p:tgtEl>
                                          <p:spTgt spid="2"/>
                                        </p:tgtEl>
                                        <p:attrNameLst>
                                          <p:attrName>style.fontWeight</p:attrName>
                                        </p:attrNameLst>
                                      </p:cBhvr>
                                      <p:to>
                                        <p:strVal val="bold"/>
                                      </p:to>
                                    </p:set>
                                  </p:childTnLst>
                                </p:cTn>
                              </p:par>
                            </p:childTnLst>
                          </p:cTn>
                        </p:par>
                      </p:childTnLst>
                    </p:cTn>
                  </p:par>
                  <p:par>
                    <p:cTn id="11" fill="hold">
                      <p:stCondLst>
                        <p:cond delay="indefinite"/>
                      </p:stCondLst>
                      <p:childTnLst>
                        <p:par>
                          <p:cTn id="12" fill="hold">
                            <p:stCondLst>
                              <p:cond delay="0"/>
                            </p:stCondLst>
                            <p:childTnLst>
                              <p:par>
                                <p:cTn id="13" presetID="15" presetClass="emph" presetSubtype="0" grpId="0" nodeType="clickEffect">
                                  <p:stCondLst>
                                    <p:cond delay="0"/>
                                  </p:stCondLst>
                                  <p:iterate type="lt">
                                    <p:tmAbs val="25"/>
                                  </p:iterate>
                                  <p:childTnLst>
                                    <p:set>
                                      <p:cBhvr override="childStyle">
                                        <p:cTn id="14" dur="indefinite"/>
                                        <p:tgtEl>
                                          <p:spTgt spid="3">
                                            <p:txEl>
                                              <p:pRg st="0" end="0"/>
                                            </p:txEl>
                                          </p:spTgt>
                                        </p:tgtEl>
                                        <p:attrNameLst>
                                          <p:attrName>style.fontWeight</p:attrName>
                                        </p:attrNameLst>
                                      </p:cBhvr>
                                      <p:to>
                                        <p:strVal val="bold"/>
                                      </p:to>
                                    </p:set>
                                  </p:childTnLst>
                                </p:cTn>
                              </p:par>
                            </p:childTnLst>
                          </p:cTn>
                        </p:par>
                      </p:childTnLst>
                    </p:cTn>
                  </p:par>
                  <p:par>
                    <p:cTn id="15" fill="hold">
                      <p:stCondLst>
                        <p:cond delay="indefinite"/>
                      </p:stCondLst>
                      <p:childTnLst>
                        <p:par>
                          <p:cTn id="16" fill="hold">
                            <p:stCondLst>
                              <p:cond delay="0"/>
                            </p:stCondLst>
                            <p:childTnLst>
                              <p:par>
                                <p:cTn id="17" presetID="15" presetClass="emph" presetSubtype="0" grpId="0" nodeType="clickEffect">
                                  <p:stCondLst>
                                    <p:cond delay="0"/>
                                  </p:stCondLst>
                                  <p:iterate type="lt">
                                    <p:tmAbs val="25"/>
                                  </p:iterate>
                                  <p:childTnLst>
                                    <p:set>
                                      <p:cBhvr override="childStyle">
                                        <p:cTn id="18" dur="indefinite"/>
                                        <p:tgtEl>
                                          <p:spTgt spid="3">
                                            <p:txEl>
                                              <p:pRg st="1" end="1"/>
                                            </p:txEl>
                                          </p:spTgt>
                                        </p:tgtEl>
                                        <p:attrNameLst>
                                          <p:attrName>style.fontWeight</p:attrName>
                                        </p:attrNameLst>
                                      </p:cBhvr>
                                      <p:to>
                                        <p:strVal val="bold"/>
                                      </p:to>
                                    </p:set>
                                  </p:childTnLst>
                                </p:cTn>
                              </p:par>
                            </p:childTnLst>
                          </p:cTn>
                        </p:par>
                      </p:childTnLst>
                    </p:cTn>
                  </p:par>
                  <p:par>
                    <p:cTn id="19" fill="hold">
                      <p:stCondLst>
                        <p:cond delay="indefinite"/>
                      </p:stCondLst>
                      <p:childTnLst>
                        <p:par>
                          <p:cTn id="20" fill="hold">
                            <p:stCondLst>
                              <p:cond delay="0"/>
                            </p:stCondLst>
                            <p:childTnLst>
                              <p:par>
                                <p:cTn id="21" presetID="15" presetClass="emph" presetSubtype="0" grpId="0" nodeType="clickEffect">
                                  <p:stCondLst>
                                    <p:cond delay="0"/>
                                  </p:stCondLst>
                                  <p:iterate type="lt">
                                    <p:tmAbs val="25"/>
                                  </p:iterate>
                                  <p:childTnLst>
                                    <p:set>
                                      <p:cBhvr override="childStyle">
                                        <p:cTn id="22" dur="indefinite"/>
                                        <p:tgtEl>
                                          <p:spTgt spid="3">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Content Placeholder 2"/>
          <p:cNvSpPr>
            <a:spLocks noGrp="1"/>
          </p:cNvSpPr>
          <p:nvPr>
            <p:ph idx="1"/>
          </p:nvPr>
        </p:nvSpPr>
        <p:spPr/>
        <p:txBody>
          <a:bodyPr>
            <a:normAutofit/>
          </a:bodyPr>
          <a:lstStyle/>
          <a:p>
            <a:endParaRPr lang="en-US" sz="4000" b="1" dirty="0" smtClean="0">
              <a:latin typeface="Times New Roman" panose="02020603050405020304" pitchFamily="18" charset="0"/>
              <a:cs typeface="Times New Roman" panose="02020603050405020304" pitchFamily="18" charset="0"/>
            </a:endParaRPr>
          </a:p>
          <a:p>
            <a:r>
              <a:rPr lang="en-US" sz="4000" b="1" dirty="0" smtClean="0">
                <a:latin typeface="Times New Roman" panose="02020603050405020304" pitchFamily="18" charset="0"/>
                <a:cs typeface="Times New Roman" panose="02020603050405020304" pitchFamily="18" charset="0"/>
              </a:rPr>
              <a:t>This dorsal insertion of tendon enable the muscles to raise the wing as if by pulley. </a:t>
            </a:r>
          </a:p>
          <a:p>
            <a:r>
              <a:rPr lang="en-US" sz="4000" b="1" dirty="0" smtClean="0">
                <a:latin typeface="Times New Roman" panose="02020603050405020304" pitchFamily="18" charset="0"/>
                <a:cs typeface="Times New Roman" panose="02020603050405020304" pitchFamily="18" charset="0"/>
              </a:rPr>
              <a:t>This muscle power rapid the initial wing beats that are essential for clearing the ground quickly upon takeoff</a:t>
            </a:r>
            <a:endParaRPr lang="en-US" sz="4000" b="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0B82AD91-8404-474C-937A-F226C94A93E2}"/>
              </a:ext>
            </a:extLst>
          </p:cNvPr>
          <p:cNvSpPr>
            <a:spLocks noGrp="1"/>
          </p:cNvSpPr>
          <p:nvPr>
            <p:ph type="title"/>
          </p:nvPr>
        </p:nvSpPr>
        <p:spPr>
          <a:xfrm>
            <a:off x="1094243" y="941463"/>
            <a:ext cx="9905999" cy="1478570"/>
          </a:xfrm>
        </p:spPr>
        <p:txBody>
          <a:bodyPr>
            <a:noAutofit/>
          </a:bodyPr>
          <a:lstStyle/>
          <a:p>
            <a:pPr marL="457200" indent="-457200">
              <a:buFont typeface="Arial" panose="020B0604020202020204" pitchFamily="34" charset="0"/>
              <a:buChar char="•"/>
            </a:pPr>
            <a:r>
              <a:rPr lang="en-US" sz="3200" b="0" cap="none" dirty="0">
                <a:solidFill>
                  <a:schemeClr val="tx1"/>
                </a:solidFill>
                <a:latin typeface="Times New Roman" panose="02020603050405020304" pitchFamily="18" charset="0"/>
                <a:cs typeface="Times New Roman" panose="02020603050405020304" pitchFamily="18" charset="0"/>
              </a:rPr>
              <a:t>Flight requires rapid and constant adjustment of the wings and tail. </a:t>
            </a:r>
            <a:r>
              <a:rPr lang="en-US" sz="2800" cap="none" dirty="0">
                <a:latin typeface="Times New Roman" panose="02020603050405020304" pitchFamily="18" charset="0"/>
                <a:cs typeface="Times New Roman" panose="02020603050405020304" pitchFamily="18" charset="0"/>
              </a:rPr>
              <a:t/>
            </a:r>
            <a:br>
              <a:rPr lang="en-US" sz="2800" cap="none" dirty="0">
                <a:latin typeface="Times New Roman" panose="02020603050405020304" pitchFamily="18" charset="0"/>
                <a:cs typeface="Times New Roman" panose="02020603050405020304" pitchFamily="18" charset="0"/>
              </a:rPr>
            </a:br>
            <a:r>
              <a:rPr lang="en-US" sz="2800" cap="none" dirty="0">
                <a:latin typeface="Times New Roman" panose="02020603050405020304" pitchFamily="18" charset="0"/>
                <a:cs typeface="Times New Roman" panose="02020603050405020304" pitchFamily="18" charset="0"/>
              </a:rPr>
              <a:t/>
            </a:r>
            <a:br>
              <a:rPr lang="en-US" sz="2800" cap="none" dirty="0">
                <a:latin typeface="Times New Roman" panose="02020603050405020304" pitchFamily="18" charset="0"/>
                <a:cs typeface="Times New Roman" panose="02020603050405020304" pitchFamily="18" charset="0"/>
              </a:rPr>
            </a:br>
            <a:endParaRPr lang="en-US" sz="2800" cap="none" dirty="0"/>
          </a:p>
        </p:txBody>
      </p:sp>
      <p:sp>
        <p:nvSpPr>
          <p:cNvPr id="3" name="Content Placeholder 2">
            <a:extLst>
              <a:ext uri="{FF2B5EF4-FFF2-40B4-BE49-F238E27FC236}">
                <a16:creationId xmlns="" xmlns:a16="http://schemas.microsoft.com/office/drawing/2014/main" id="{33BE8665-1EF9-45A5-8BFA-90BC76FE9CF0}"/>
              </a:ext>
            </a:extLst>
          </p:cNvPr>
          <p:cNvSpPr>
            <a:spLocks noGrp="1"/>
          </p:cNvSpPr>
          <p:nvPr>
            <p:ph idx="1"/>
          </p:nvPr>
        </p:nvSpPr>
        <p:spPr>
          <a:xfrm>
            <a:off x="997723" y="1611450"/>
            <a:ext cx="9905999" cy="4127501"/>
          </a:xfrm>
        </p:spPr>
        <p:txBody>
          <a:bodyPr>
            <a:normAutofit fontScale="85000" lnSpcReduction="10000"/>
          </a:bodyPr>
          <a:lstStyle/>
          <a:p>
            <a:r>
              <a:rPr lang="en-US" sz="3500" b="1" dirty="0" smtClean="0">
                <a:latin typeface="Times New Roman" pitchFamily="18" charset="0"/>
                <a:cs typeface="Times New Roman" pitchFamily="18" charset="0"/>
              </a:rPr>
              <a:t>Sensory system sends information from the thousands of the individual feathers in a birds plumage to the flight control center in brain and neural receptors.</a:t>
            </a:r>
          </a:p>
          <a:p>
            <a:r>
              <a:rPr lang="en-US" sz="3500" b="1" dirty="0" smtClean="0">
                <a:latin typeface="Times New Roman" pitchFamily="18" charset="0"/>
                <a:cs typeface="Times New Roman" pitchFamily="18" charset="0"/>
              </a:rPr>
              <a:t>Flight is expensive in regard to short term energy output. </a:t>
            </a:r>
          </a:p>
          <a:p>
            <a:r>
              <a:rPr lang="en-US" sz="3500" b="1" dirty="0" smtClean="0">
                <a:latin typeface="Times New Roman" pitchFamily="18" charset="0"/>
                <a:cs typeface="Times New Roman" pitchFamily="18" charset="0"/>
              </a:rPr>
              <a:t>Flight cost less energy to fly, 1 km than to walk, run or swim the same distance. </a:t>
            </a:r>
          </a:p>
          <a:p>
            <a:r>
              <a:rPr lang="en-US" sz="3500" b="1" dirty="0" smtClean="0">
                <a:latin typeface="Times New Roman" pitchFamily="18" charset="0"/>
                <a:cs typeface="Times New Roman" pitchFamily="18" charset="0"/>
              </a:rPr>
              <a:t>e.g. A  10-gram bird  in  flight,   expends   less than   I  % of  the  total  energy  required by  a   10-gram   mouse   to  run  the  same  distance</a:t>
            </a:r>
          </a:p>
          <a:p>
            <a:endParaRPr lang="en-US"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2220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mph" presetSubtype="0" fill="remove" grpId="0" nodeType="clickEffect">
                                  <p:stCondLst>
                                    <p:cond delay="0"/>
                                  </p:stCondLst>
                                  <p:childTnLst>
                                    <p:animClr clrSpc="rgb" dir="cw">
                                      <p:cBhvr override="childStyle">
                                        <p:cTn id="6" dur="250" autoRev="1" fill="remove"/>
                                        <p:tgtEl>
                                          <p:spTgt spid="2"/>
                                        </p:tgtEl>
                                        <p:attrNameLst>
                                          <p:attrName>style.color</p:attrName>
                                        </p:attrNameLst>
                                      </p:cBhvr>
                                      <p:to>
                                        <a:schemeClr val="bg1"/>
                                      </p:to>
                                    </p:animClr>
                                    <p:animClr clrSpc="rgb" dir="cw">
                                      <p:cBhvr>
                                        <p:cTn id="7" dur="250" autoRev="1" fill="remove"/>
                                        <p:tgtEl>
                                          <p:spTgt spid="2"/>
                                        </p:tgtEl>
                                        <p:attrNameLst>
                                          <p:attrName>fillcolor</p:attrName>
                                        </p:attrNameLst>
                                      </p:cBhvr>
                                      <p:to>
                                        <a:schemeClr val="bg1"/>
                                      </p:to>
                                    </p:animClr>
                                    <p:set>
                                      <p:cBhvr>
                                        <p:cTn id="8" dur="250" autoRev="1" fill="remove"/>
                                        <p:tgtEl>
                                          <p:spTgt spid="2"/>
                                        </p:tgtEl>
                                        <p:attrNameLst>
                                          <p:attrName>fill.type</p:attrName>
                                        </p:attrNameLst>
                                      </p:cBhvr>
                                      <p:to>
                                        <p:strVal val="solid"/>
                                      </p:to>
                                    </p:set>
                                    <p:set>
                                      <p:cBhvr>
                                        <p:cTn id="9" dur="250" autoRev="1" fill="remove"/>
                                        <p:tgtEl>
                                          <p:spTgt spid="2"/>
                                        </p:tgtEl>
                                        <p:attrNameLst>
                                          <p:attrName>fill.on</p:attrName>
                                        </p:attrNameLst>
                                      </p:cBhvr>
                                      <p:to>
                                        <p:strVal val="true"/>
                                      </p:to>
                                    </p:se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1"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randombar(horizontal)">
                                      <p:cBhvr>
                                        <p:cTn id="14" dur="500"/>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9" dur="500"/>
                                        <p:tgtEl>
                                          <p:spTgt spid="3">
                                            <p:txEl>
                                              <p:pRg st="0" end="0"/>
                                            </p:txEl>
                                          </p:spTgt>
                                        </p:tgtEl>
                                      </p:cBhvr>
                                    </p:animEffect>
                                  </p:childTnLst>
                                </p:cTn>
                              </p:par>
                              <p:par>
                                <p:cTn id="20" presetID="14" presetClass="entr" presetSubtype="10" fill="hold" nodeType="with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22" dur="500"/>
                                        <p:tgtEl>
                                          <p:spTgt spid="3">
                                            <p:txEl>
                                              <p:pRg st="1" end="1"/>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5" dur="500"/>
                                        <p:tgtEl>
                                          <p:spTgt spid="3">
                                            <p:txEl>
                                              <p:pRg st="2" end="2"/>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8"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17FAB99-CBE8-4997-A539-FC71935F66F7}"/>
              </a:ext>
            </a:extLst>
          </p:cNvPr>
          <p:cNvSpPr>
            <a:spLocks noGrp="1"/>
          </p:cNvSpPr>
          <p:nvPr>
            <p:ph type="title"/>
          </p:nvPr>
        </p:nvSpPr>
        <p:spPr>
          <a:xfrm>
            <a:off x="609600" y="241662"/>
            <a:ext cx="9652000" cy="1143000"/>
          </a:xfrm>
        </p:spPr>
        <p:txBody>
          <a:bodyPr>
            <a:normAutofit/>
          </a:bodyPr>
          <a:lstStyle/>
          <a:p>
            <a:pPr algn="ctr"/>
            <a:r>
              <a:rPr lang="en-US" sz="4000" b="1" dirty="0">
                <a:latin typeface="Times New Roman" panose="02020603050405020304" pitchFamily="18" charset="0"/>
                <a:cs typeface="Times New Roman" panose="02020603050405020304" pitchFamily="18" charset="0"/>
              </a:rPr>
              <a:t>muscles</a:t>
            </a:r>
          </a:p>
        </p:txBody>
      </p:sp>
      <p:pic>
        <p:nvPicPr>
          <p:cNvPr id="5" name="Content Placeholder 4">
            <a:extLst>
              <a:ext uri="{FF2B5EF4-FFF2-40B4-BE49-F238E27FC236}">
                <a16:creationId xmlns="" xmlns:a16="http://schemas.microsoft.com/office/drawing/2014/main" id="{4384301A-DBA8-45C7-AF99-4890B22BDDA0}"/>
              </a:ext>
            </a:extLst>
          </p:cNvPr>
          <p:cNvPicPr>
            <a:picLocks noGrp="1" noChangeAspect="1"/>
          </p:cNvPicPr>
          <p:nvPr>
            <p:ph idx="1"/>
          </p:nvPr>
        </p:nvPicPr>
        <p:blipFill>
          <a:blip r:embed="rId2"/>
          <a:stretch>
            <a:fillRect/>
          </a:stretch>
        </p:blipFill>
        <p:spPr>
          <a:xfrm>
            <a:off x="1711600" y="1332414"/>
            <a:ext cx="7346981" cy="5510236"/>
          </a:xfrm>
        </p:spPr>
      </p:pic>
    </p:spTree>
    <p:extLst>
      <p:ext uri="{BB962C8B-B14F-4D97-AF65-F5344CB8AC3E}">
        <p14:creationId xmlns:p14="http://schemas.microsoft.com/office/powerpoint/2010/main" val="483746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mph" presetSubtype="0" fill="hold" nodeType="clickEffect">
                                  <p:stCondLst>
                                    <p:cond delay="0"/>
                                  </p:stCondLst>
                                  <p:childTnLst>
                                    <p:animClr clrSpc="hsl" dir="cw">
                                      <p:cBhvr override="childStyle">
                                        <p:cTn id="6" dur="500" fill="hold"/>
                                        <p:tgtEl>
                                          <p:spTgt spid="5"/>
                                        </p:tgtEl>
                                        <p:attrNameLst>
                                          <p:attrName>style.color</p:attrName>
                                        </p:attrNameLst>
                                      </p:cBhvr>
                                      <p:by>
                                        <p:hsl h="7200000" s="0" l="0"/>
                                      </p:by>
                                    </p:animClr>
                                    <p:animClr clrSpc="hsl" dir="cw">
                                      <p:cBhvr>
                                        <p:cTn id="7" dur="500" fill="hold"/>
                                        <p:tgtEl>
                                          <p:spTgt spid="5"/>
                                        </p:tgtEl>
                                        <p:attrNameLst>
                                          <p:attrName>fillcolor</p:attrName>
                                        </p:attrNameLst>
                                      </p:cBhvr>
                                      <p:by>
                                        <p:hsl h="7200000" s="0" l="0"/>
                                      </p:by>
                                    </p:animClr>
                                    <p:animClr clrSpc="hsl" dir="cw">
                                      <p:cBhvr>
                                        <p:cTn id="8" dur="500" fill="hold"/>
                                        <p:tgtEl>
                                          <p:spTgt spid="5"/>
                                        </p:tgtEl>
                                        <p:attrNameLst>
                                          <p:attrName>stroke.color</p:attrName>
                                        </p:attrNameLst>
                                      </p:cBhvr>
                                      <p:by>
                                        <p:hsl h="7200000" s="0" l="0"/>
                                      </p:by>
                                    </p:animClr>
                                    <p:set>
                                      <p:cBhvr>
                                        <p:cTn id="9" dur="500" fill="hold"/>
                                        <p:tgtEl>
                                          <p:spTgt spid="5"/>
                                        </p:tgtEl>
                                        <p:attrNameLst>
                                          <p:attrName>fill.type</p:attrName>
                                        </p:attrNameLst>
                                      </p:cBhvr>
                                      <p:to>
                                        <p:strVal val="solid"/>
                                      </p:to>
                                    </p:se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ppt_w</p:attrName>
                                        </p:attrNameLst>
                                      </p:cBhvr>
                                      <p:tavLst>
                                        <p:tav tm="0">
                                          <p:val>
                                            <p:fltVal val="0"/>
                                          </p:val>
                                        </p:tav>
                                        <p:tav tm="100000">
                                          <p:val>
                                            <p:strVal val="#ppt_w"/>
                                          </p:val>
                                        </p:tav>
                                      </p:tavLst>
                                    </p:anim>
                                    <p:anim calcmode="lin" valueType="num">
                                      <p:cBhvr>
                                        <p:cTn id="15" dur="500" fill="hold"/>
                                        <p:tgtEl>
                                          <p:spTgt spid="5"/>
                                        </p:tgtEl>
                                        <p:attrNameLst>
                                          <p:attrName>ppt_h</p:attrName>
                                        </p:attrNameLst>
                                      </p:cBhvr>
                                      <p:tavLst>
                                        <p:tav tm="0">
                                          <p:val>
                                            <p:fltVal val="0"/>
                                          </p:val>
                                        </p:tav>
                                        <p:tav tm="100000">
                                          <p:val>
                                            <p:strVal val="#ppt_h"/>
                                          </p:val>
                                        </p:tav>
                                      </p:tavLst>
                                    </p:anim>
                                    <p:animEffect transition="in" filter="fade">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C7951307-30D2-4FA3-9D6D-7E7CD745262E}"/>
              </a:ext>
            </a:extLst>
          </p:cNvPr>
          <p:cNvSpPr>
            <a:spLocks noGrp="1"/>
          </p:cNvSpPr>
          <p:nvPr>
            <p:ph type="title"/>
          </p:nvPr>
        </p:nvSpPr>
        <p:spPr>
          <a:xfrm>
            <a:off x="609600" y="202474"/>
            <a:ext cx="9652000" cy="1143000"/>
          </a:xfrm>
        </p:spPr>
        <p:txBody>
          <a:bodyPr>
            <a:normAutofit/>
          </a:bodyPr>
          <a:lstStyle/>
          <a:p>
            <a:pPr algn="r"/>
            <a:r>
              <a:rPr lang="en-US" sz="4400" b="1" dirty="0">
                <a:latin typeface="Times New Roman" panose="02020603050405020304" pitchFamily="18" charset="0"/>
                <a:cs typeface="Times New Roman" panose="02020603050405020304" pitchFamily="18" charset="0"/>
              </a:rPr>
              <a:t>M</a:t>
            </a:r>
            <a:r>
              <a:rPr lang="en-US" sz="4400" b="1" cap="none" dirty="0">
                <a:latin typeface="Times New Roman" panose="02020603050405020304" pitchFamily="18" charset="0"/>
                <a:cs typeface="Times New Roman" panose="02020603050405020304" pitchFamily="18" charset="0"/>
              </a:rPr>
              <a:t>uscle</a:t>
            </a:r>
            <a:r>
              <a:rPr lang="en-US" sz="4400" b="1" dirty="0">
                <a:latin typeface="Times New Roman" panose="02020603050405020304" pitchFamily="18" charset="0"/>
                <a:cs typeface="Times New Roman" panose="02020603050405020304" pitchFamily="18" charset="0"/>
              </a:rPr>
              <a:t>-f</a:t>
            </a:r>
            <a:r>
              <a:rPr lang="en-US" sz="4400" b="1" cap="none" dirty="0">
                <a:latin typeface="Times New Roman" panose="02020603050405020304" pitchFamily="18" charset="0"/>
                <a:cs typeface="Times New Roman" panose="02020603050405020304" pitchFamily="18" charset="0"/>
              </a:rPr>
              <a:t>iber</a:t>
            </a:r>
            <a:r>
              <a:rPr lang="en-US" sz="4400" b="1" dirty="0">
                <a:latin typeface="Times New Roman" panose="02020603050405020304" pitchFamily="18" charset="0"/>
                <a:cs typeface="Times New Roman" panose="02020603050405020304" pitchFamily="18" charset="0"/>
              </a:rPr>
              <a:t>-m</a:t>
            </a:r>
            <a:r>
              <a:rPr lang="en-US" sz="4400" b="1" cap="none" dirty="0">
                <a:latin typeface="Times New Roman" panose="02020603050405020304" pitchFamily="18" charset="0"/>
                <a:cs typeface="Times New Roman" panose="02020603050405020304" pitchFamily="18" charset="0"/>
              </a:rPr>
              <a:t>etabolism</a:t>
            </a:r>
            <a:r>
              <a:rPr lang="en-US" sz="4400" b="1" dirty="0">
                <a:latin typeface="Times New Roman" panose="02020603050405020304" pitchFamily="18" charset="0"/>
                <a:cs typeface="Times New Roman" panose="02020603050405020304" pitchFamily="18" charset="0"/>
              </a:rPr>
              <a:t> </a:t>
            </a:r>
          </a:p>
        </p:txBody>
      </p:sp>
      <p:sp>
        <p:nvSpPr>
          <p:cNvPr id="3" name="Content Placeholder 2">
            <a:extLst>
              <a:ext uri="{FF2B5EF4-FFF2-40B4-BE49-F238E27FC236}">
                <a16:creationId xmlns="" xmlns:a16="http://schemas.microsoft.com/office/drawing/2014/main" id="{29070BB5-0172-4308-89BD-01E876C9A40B}"/>
              </a:ext>
            </a:extLst>
          </p:cNvPr>
          <p:cNvSpPr>
            <a:spLocks noGrp="1"/>
          </p:cNvSpPr>
          <p:nvPr>
            <p:ph idx="1"/>
          </p:nvPr>
        </p:nvSpPr>
        <p:spPr>
          <a:xfrm>
            <a:off x="596537" y="1465724"/>
            <a:ext cx="9652000" cy="4846320"/>
          </a:xfrm>
        </p:spPr>
        <p:txBody>
          <a:bodyPr>
            <a:noAutofit/>
          </a:bodyPr>
          <a:lstStyle/>
          <a:p>
            <a:pPr algn="just"/>
            <a:r>
              <a:rPr lang="en-US" sz="3600" b="1" dirty="0">
                <a:latin typeface="Times New Roman" panose="02020603050405020304" pitchFamily="18" charset="0"/>
                <a:cs typeface="Times New Roman" panose="02020603050405020304" pitchFamily="18" charset="0"/>
              </a:rPr>
              <a:t>Power for flight is derived from the metabolic activity in the cellular fibers of flight muscles. </a:t>
            </a:r>
          </a:p>
          <a:p>
            <a:pPr algn="just"/>
            <a:r>
              <a:rPr lang="en-US" sz="3600" b="1" dirty="0">
                <a:latin typeface="Times New Roman" panose="02020603050405020304" pitchFamily="18" charset="0"/>
                <a:cs typeface="Times New Roman" panose="02020603050405020304" pitchFamily="18" charset="0"/>
              </a:rPr>
              <a:t>Muscles fiber have a capacity for aerobic metabolism. </a:t>
            </a:r>
          </a:p>
          <a:p>
            <a:pPr algn="just"/>
            <a:r>
              <a:rPr lang="en-US" sz="3600" b="1" dirty="0">
                <a:latin typeface="Times New Roman" panose="02020603050405020304" pitchFamily="18" charset="0"/>
                <a:cs typeface="Times New Roman" panose="02020603050405020304" pitchFamily="18" charset="0"/>
              </a:rPr>
              <a:t>Certain muscles fiber are suitable for specific mode of flight.</a:t>
            </a:r>
          </a:p>
          <a:p>
            <a:pPr lvl="1" algn="just">
              <a:buFont typeface="Wingdings" panose="05000000000000000000" pitchFamily="2" charset="2"/>
              <a:buChar char="v"/>
            </a:pPr>
            <a:r>
              <a:rPr lang="en-US" sz="3600" b="1" dirty="0">
                <a:solidFill>
                  <a:schemeClr val="tx2"/>
                </a:solidFill>
                <a:latin typeface="Times New Roman" panose="02020603050405020304" pitchFamily="18" charset="0"/>
                <a:cs typeface="Times New Roman" panose="02020603050405020304" pitchFamily="18" charset="0"/>
              </a:rPr>
              <a:t>Red fibers </a:t>
            </a:r>
            <a:r>
              <a:rPr lang="en-US" sz="3600" b="1" dirty="0">
                <a:solidFill>
                  <a:schemeClr val="tx1"/>
                </a:solidFill>
                <a:latin typeface="Times New Roman" panose="02020603050405020304" pitchFamily="18" charset="0"/>
                <a:cs typeface="Times New Roman" panose="02020603050405020304" pitchFamily="18" charset="0"/>
              </a:rPr>
              <a:t>(extreme of variation)</a:t>
            </a:r>
          </a:p>
          <a:p>
            <a:pPr lvl="1" algn="just">
              <a:buFont typeface="Wingdings" panose="05000000000000000000" pitchFamily="2" charset="2"/>
              <a:buChar char="v"/>
            </a:pPr>
            <a:r>
              <a:rPr lang="en-US" sz="3600" b="1" dirty="0">
                <a:solidFill>
                  <a:schemeClr val="tx2"/>
                </a:solidFill>
                <a:latin typeface="Times New Roman" panose="02020603050405020304" pitchFamily="18" charset="0"/>
                <a:cs typeface="Times New Roman" panose="02020603050405020304" pitchFamily="18" charset="0"/>
              </a:rPr>
              <a:t>White fibers </a:t>
            </a:r>
            <a:r>
              <a:rPr lang="en-US" sz="3600" b="1" dirty="0">
                <a:solidFill>
                  <a:schemeClr val="tx1"/>
                </a:solidFill>
                <a:latin typeface="Times New Roman" panose="02020603050405020304" pitchFamily="18" charset="0"/>
                <a:cs typeface="Times New Roman" panose="02020603050405020304" pitchFamily="18" charset="0"/>
              </a:rPr>
              <a:t>(extreme of variation)</a:t>
            </a:r>
          </a:p>
          <a:p>
            <a:pPr lvl="1" algn="just">
              <a:buFont typeface="Wingdings" panose="05000000000000000000" pitchFamily="2" charset="2"/>
              <a:buChar char="v"/>
            </a:pPr>
            <a:r>
              <a:rPr lang="en-US" sz="3600" b="1" dirty="0">
                <a:solidFill>
                  <a:schemeClr val="tx2"/>
                </a:solidFill>
                <a:latin typeface="Times New Roman" panose="02020603050405020304" pitchFamily="18" charset="0"/>
                <a:cs typeface="Times New Roman" panose="02020603050405020304" pitchFamily="18" charset="0"/>
              </a:rPr>
              <a:t>Intermediate fiber</a:t>
            </a:r>
          </a:p>
        </p:txBody>
      </p:sp>
    </p:spTree>
    <p:extLst>
      <p:ext uri="{BB962C8B-B14F-4D97-AF65-F5344CB8AC3E}">
        <p14:creationId xmlns:p14="http://schemas.microsoft.com/office/powerpoint/2010/main" val="553750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fade">
                                      <p:cBhvr>
                                        <p:cTn id="20" dur="500"/>
                                        <p:tgtEl>
                                          <p:spTgt spid="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5" end="5"/>
                                            </p:txEl>
                                          </p:spTgt>
                                        </p:tgtEl>
                                        <p:attrNameLst>
                                          <p:attrName>style.visibility</p:attrName>
                                        </p:attrNameLst>
                                      </p:cBhvr>
                                      <p:to>
                                        <p:strVal val="visible"/>
                                      </p:to>
                                    </p:set>
                                    <p:animEffect transition="in" filter="fade">
                                      <p:cBhvr>
                                        <p:cTn id="2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BD11EA98-CFC5-40B1-9D6D-587248886A46}"/>
              </a:ext>
            </a:extLst>
          </p:cNvPr>
          <p:cNvSpPr>
            <a:spLocks noGrp="1"/>
          </p:cNvSpPr>
          <p:nvPr>
            <p:ph type="title"/>
          </p:nvPr>
        </p:nvSpPr>
        <p:spPr/>
        <p:txBody>
          <a:bodyPr>
            <a:normAutofit/>
          </a:bodyPr>
          <a:lstStyle/>
          <a:p>
            <a:r>
              <a:rPr lang="en-US" sz="4400" b="1" cap="none" dirty="0">
                <a:latin typeface="Times New Roman" panose="02020603050405020304" pitchFamily="18" charset="0"/>
                <a:cs typeface="Times New Roman" panose="02020603050405020304" pitchFamily="18" charset="0"/>
              </a:rPr>
              <a:t>Red Fibers </a:t>
            </a:r>
          </a:p>
        </p:txBody>
      </p:sp>
      <p:sp>
        <p:nvSpPr>
          <p:cNvPr id="3" name="Content Placeholder 2">
            <a:extLst>
              <a:ext uri="{FF2B5EF4-FFF2-40B4-BE49-F238E27FC236}">
                <a16:creationId xmlns="" xmlns:a16="http://schemas.microsoft.com/office/drawing/2014/main" id="{C4B86476-CD71-4F8B-BDF8-727476B2451E}"/>
              </a:ext>
            </a:extLst>
          </p:cNvPr>
          <p:cNvSpPr>
            <a:spLocks noGrp="1"/>
          </p:cNvSpPr>
          <p:nvPr>
            <p:ph idx="1"/>
          </p:nvPr>
        </p:nvSpPr>
        <p:spPr>
          <a:xfrm>
            <a:off x="235131" y="1593669"/>
            <a:ext cx="10172203" cy="4336868"/>
          </a:xfrm>
        </p:spPr>
        <p:txBody>
          <a:bodyPr>
            <a:noAutofit/>
          </a:bodyPr>
          <a:lstStyle/>
          <a:p>
            <a:pPr algn="just"/>
            <a:r>
              <a:rPr lang="en-US" sz="3200" b="1" dirty="0">
                <a:latin typeface="Times New Roman" panose="02020603050405020304" pitchFamily="18" charset="0"/>
                <a:cs typeface="Times New Roman" panose="02020603050405020304" pitchFamily="18" charset="0"/>
              </a:rPr>
              <a:t>Sustained flight power derived from a high concentration of red muscle fibers as of result of </a:t>
            </a:r>
            <a:r>
              <a:rPr lang="en-US" sz="3200" b="1" dirty="0">
                <a:solidFill>
                  <a:schemeClr val="tx2"/>
                </a:solidFill>
                <a:latin typeface="Times New Roman" panose="02020603050405020304" pitchFamily="18" charset="0"/>
                <a:cs typeface="Times New Roman" panose="02020603050405020304" pitchFamily="18" charset="0"/>
              </a:rPr>
              <a:t>“Aerobic respiration”. </a:t>
            </a:r>
          </a:p>
          <a:p>
            <a:pPr algn="just"/>
            <a:r>
              <a:rPr lang="en-US" sz="3200" b="1" dirty="0">
                <a:latin typeface="Times New Roman" panose="02020603050405020304" pitchFamily="18" charset="0"/>
                <a:cs typeface="Times New Roman" panose="02020603050405020304" pitchFamily="18" charset="0"/>
              </a:rPr>
              <a:t>These are narrow fibers and have “</a:t>
            </a:r>
            <a:r>
              <a:rPr lang="en-US" sz="3200" b="1" dirty="0">
                <a:solidFill>
                  <a:schemeClr val="tx2"/>
                </a:solidFill>
                <a:latin typeface="Times New Roman" panose="02020603050405020304" pitchFamily="18" charset="0"/>
                <a:cs typeface="Times New Roman" panose="02020603050405020304" pitchFamily="18" charset="0"/>
              </a:rPr>
              <a:t>high surface to volume ratio</a:t>
            </a:r>
            <a:r>
              <a:rPr lang="en-US" sz="3200" b="1" dirty="0">
                <a:latin typeface="Times New Roman" panose="02020603050405020304" pitchFamily="18" charset="0"/>
                <a:cs typeface="Times New Roman" panose="02020603050405020304" pitchFamily="18" charset="0"/>
              </a:rPr>
              <a:t>” and </a:t>
            </a:r>
            <a:r>
              <a:rPr lang="en-US" sz="3200" b="1" dirty="0">
                <a:solidFill>
                  <a:schemeClr val="tx2"/>
                </a:solidFill>
                <a:latin typeface="Times New Roman" panose="02020603050405020304" pitchFamily="18" charset="0"/>
                <a:cs typeface="Times New Roman" panose="02020603050405020304" pitchFamily="18" charset="0"/>
              </a:rPr>
              <a:t>“short diffusion” </a:t>
            </a:r>
            <a:r>
              <a:rPr lang="en-US" sz="3200" b="1" dirty="0">
                <a:latin typeface="Times New Roman" panose="02020603050405020304" pitchFamily="18" charset="0"/>
                <a:cs typeface="Times New Roman" panose="02020603050405020304" pitchFamily="18" charset="0"/>
              </a:rPr>
              <a:t>distance.</a:t>
            </a:r>
          </a:p>
          <a:p>
            <a:pPr algn="just"/>
            <a:r>
              <a:rPr lang="en-US" sz="3200" b="1" dirty="0">
                <a:latin typeface="Times New Roman" panose="02020603050405020304" pitchFamily="18" charset="0"/>
                <a:cs typeface="Times New Roman" panose="02020603050405020304" pitchFamily="18" charset="0"/>
              </a:rPr>
              <a:t>Red muscles also contain myoglobin, mitochondria, fat and enzymes that catalyze the Krebs cycle. </a:t>
            </a:r>
          </a:p>
          <a:p>
            <a:pPr algn="just"/>
            <a:r>
              <a:rPr lang="en-US" sz="3200" b="1" dirty="0">
                <a:latin typeface="Times New Roman" panose="02020603050405020304" pitchFamily="18" charset="0"/>
                <a:cs typeface="Times New Roman" panose="02020603050405020304" pitchFamily="18" charset="0"/>
              </a:rPr>
              <a:t>Pigeon breast muscle are rich in red muscle fibers. </a:t>
            </a:r>
          </a:p>
        </p:txBody>
      </p:sp>
    </p:spTree>
    <p:extLst>
      <p:ext uri="{BB962C8B-B14F-4D97-AF65-F5344CB8AC3E}">
        <p14:creationId xmlns:p14="http://schemas.microsoft.com/office/powerpoint/2010/main" val="247342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3225B34-4C63-4513-8CFB-D987FC4B8A73}"/>
              </a:ext>
            </a:extLst>
          </p:cNvPr>
          <p:cNvSpPr>
            <a:spLocks noGrp="1"/>
          </p:cNvSpPr>
          <p:nvPr>
            <p:ph type="title"/>
          </p:nvPr>
        </p:nvSpPr>
        <p:spPr/>
        <p:txBody>
          <a:bodyPr>
            <a:normAutofit/>
          </a:bodyPr>
          <a:lstStyle/>
          <a:p>
            <a:r>
              <a:rPr lang="en-US" sz="4400" b="1" cap="none" dirty="0">
                <a:latin typeface="Times New Roman" panose="02020603050405020304" pitchFamily="18" charset="0"/>
                <a:cs typeface="Times New Roman" panose="02020603050405020304" pitchFamily="18" charset="0"/>
              </a:rPr>
              <a:t>White Muscle Fiber</a:t>
            </a:r>
          </a:p>
        </p:txBody>
      </p:sp>
      <p:sp>
        <p:nvSpPr>
          <p:cNvPr id="3" name="Content Placeholder 2">
            <a:extLst>
              <a:ext uri="{FF2B5EF4-FFF2-40B4-BE49-F238E27FC236}">
                <a16:creationId xmlns="" xmlns:a16="http://schemas.microsoft.com/office/drawing/2014/main" id="{3F335EE5-C766-46A2-836C-8E56029F861C}"/>
              </a:ext>
            </a:extLst>
          </p:cNvPr>
          <p:cNvSpPr>
            <a:spLocks noGrp="1"/>
          </p:cNvSpPr>
          <p:nvPr>
            <p:ph idx="1"/>
          </p:nvPr>
        </p:nvSpPr>
        <p:spPr/>
        <p:txBody>
          <a:bodyPr>
            <a:normAutofit lnSpcReduction="10000"/>
          </a:bodyPr>
          <a:lstStyle/>
          <a:p>
            <a:pPr algn="just"/>
            <a:r>
              <a:rPr lang="en-US" sz="3100" b="1" dirty="0">
                <a:latin typeface="Times New Roman" panose="02020603050405020304" pitchFamily="18" charset="0"/>
                <a:cs typeface="Times New Roman" panose="02020603050405020304" pitchFamily="18" charset="0"/>
              </a:rPr>
              <a:t>This muscle fibers provide short-term power through anaerobic metabolism. </a:t>
            </a:r>
          </a:p>
          <a:p>
            <a:pPr algn="just"/>
            <a:r>
              <a:rPr lang="en-US" sz="3100" b="1" dirty="0">
                <a:latin typeface="Times New Roman" panose="02020603050405020304" pitchFamily="18" charset="0"/>
                <a:cs typeface="Times New Roman" panose="02020603050405020304" pitchFamily="18" charset="0"/>
              </a:rPr>
              <a:t>It does not require oxygen. </a:t>
            </a:r>
          </a:p>
          <a:p>
            <a:pPr algn="just"/>
            <a:r>
              <a:rPr lang="en-US" sz="3100" b="1" dirty="0">
                <a:latin typeface="Times New Roman" panose="02020603050405020304" pitchFamily="18" charset="0"/>
                <a:cs typeface="Times New Roman" panose="02020603050405020304" pitchFamily="18" charset="0"/>
              </a:rPr>
              <a:t>White muscle fiber contain little myoglobin, few mitochondria and different set of enzymes. </a:t>
            </a:r>
          </a:p>
          <a:p>
            <a:pPr algn="just"/>
            <a:r>
              <a:rPr lang="en-US" sz="3100" b="1" dirty="0">
                <a:latin typeface="Times New Roman" panose="02020603050405020304" pitchFamily="18" charset="0"/>
                <a:cs typeface="Times New Roman" panose="02020603050405020304" pitchFamily="18" charset="0"/>
              </a:rPr>
              <a:t>This muscles is useful for fast turns and evasive action in flight but the bird tire easily and cannot fly long so far. </a:t>
            </a:r>
          </a:p>
          <a:p>
            <a:pPr algn="just"/>
            <a:r>
              <a:rPr lang="en-US" sz="3100" b="1" dirty="0">
                <a:latin typeface="Times New Roman" panose="02020603050405020304" pitchFamily="18" charset="0"/>
                <a:cs typeface="Times New Roman" panose="02020603050405020304" pitchFamily="18" charset="0"/>
              </a:rPr>
              <a:t>Breast muscle of domestic fowl and grouse have narrow white muscle fibers</a:t>
            </a:r>
            <a:r>
              <a:rPr lang="en-US" b="1" dirty="0"/>
              <a:t>. </a:t>
            </a:r>
          </a:p>
          <a:p>
            <a:endParaRPr lang="en-US" b="1" dirty="0"/>
          </a:p>
        </p:txBody>
      </p:sp>
    </p:spTree>
    <p:extLst>
      <p:ext uri="{BB962C8B-B14F-4D97-AF65-F5344CB8AC3E}">
        <p14:creationId xmlns:p14="http://schemas.microsoft.com/office/powerpoint/2010/main" val="4018170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D8F8C68-5715-4657-8F08-08EA300AC23D}"/>
              </a:ext>
            </a:extLst>
          </p:cNvPr>
          <p:cNvSpPr>
            <a:spLocks noGrp="1"/>
          </p:cNvSpPr>
          <p:nvPr>
            <p:ph type="title"/>
          </p:nvPr>
        </p:nvSpPr>
        <p:spPr/>
        <p:txBody>
          <a:bodyPr>
            <a:normAutofit/>
          </a:bodyPr>
          <a:lstStyle/>
          <a:p>
            <a:pPr algn="ctr"/>
            <a:r>
              <a:rPr lang="en-US" sz="4000" b="1" cap="none" dirty="0">
                <a:latin typeface="Times New Roman" panose="02020603050405020304" pitchFamily="18" charset="0"/>
                <a:cs typeface="Times New Roman" panose="02020603050405020304" pitchFamily="18" charset="0"/>
              </a:rPr>
              <a:t>Red Muscle Fibers Vs White Muscle Fiber</a:t>
            </a:r>
          </a:p>
        </p:txBody>
      </p:sp>
      <p:pic>
        <p:nvPicPr>
          <p:cNvPr id="6" name="Content Placeholder 5" descr="muscle-fiberr-types.jpg"/>
          <p:cNvPicPr>
            <a:picLocks noGrp="1" noChangeAspect="1"/>
          </p:cNvPicPr>
          <p:nvPr>
            <p:ph idx="1"/>
          </p:nvPr>
        </p:nvPicPr>
        <p:blipFill>
          <a:blip r:embed="rId2"/>
          <a:stretch>
            <a:fillRect/>
          </a:stretch>
        </p:blipFill>
        <p:spPr>
          <a:xfrm>
            <a:off x="84835" y="1619794"/>
            <a:ext cx="11973549" cy="4415246"/>
          </a:xfrm>
        </p:spPr>
      </p:pic>
    </p:spTree>
    <p:extLst>
      <p:ext uri="{BB962C8B-B14F-4D97-AF65-F5344CB8AC3E}">
        <p14:creationId xmlns:p14="http://schemas.microsoft.com/office/powerpoint/2010/main" val="135207419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FF345A94-989F-4714-A8D9-4E50698EEEB5}"/>
              </a:ext>
            </a:extLst>
          </p:cNvPr>
          <p:cNvSpPr>
            <a:spLocks noGrp="1"/>
          </p:cNvSpPr>
          <p:nvPr>
            <p:ph type="title"/>
          </p:nvPr>
        </p:nvSpPr>
        <p:spPr/>
        <p:txBody>
          <a:bodyPr>
            <a:normAutofit/>
          </a:bodyPr>
          <a:lstStyle/>
          <a:p>
            <a:pPr algn="r"/>
            <a:r>
              <a:rPr lang="en-US" sz="4800" b="1" dirty="0">
                <a:latin typeface="Times New Roman" panose="02020603050405020304" pitchFamily="18" charset="0"/>
                <a:cs typeface="Times New Roman" panose="02020603050405020304" pitchFamily="18" charset="0"/>
              </a:rPr>
              <a:t>F</a:t>
            </a:r>
            <a:r>
              <a:rPr lang="en-US" sz="4800" b="1" cap="none" dirty="0">
                <a:latin typeface="Times New Roman" panose="02020603050405020304" pitchFamily="18" charset="0"/>
                <a:cs typeface="Times New Roman" panose="02020603050405020304" pitchFamily="18" charset="0"/>
              </a:rPr>
              <a:t>lightless</a:t>
            </a:r>
            <a:r>
              <a:rPr lang="en-US" sz="4800" b="1" dirty="0">
                <a:latin typeface="Times New Roman" panose="02020603050405020304" pitchFamily="18" charset="0"/>
                <a:cs typeface="Times New Roman" panose="02020603050405020304" pitchFamily="18" charset="0"/>
              </a:rPr>
              <a:t> B</a:t>
            </a:r>
            <a:r>
              <a:rPr lang="en-US" sz="4800" b="1" cap="none" dirty="0">
                <a:latin typeface="Times New Roman" panose="02020603050405020304" pitchFamily="18" charset="0"/>
                <a:cs typeface="Times New Roman" panose="02020603050405020304" pitchFamily="18" charset="0"/>
              </a:rPr>
              <a:t>irds</a:t>
            </a:r>
            <a:endParaRPr lang="en-US" sz="4800" b="1" dirty="0">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 xmlns:a16="http://schemas.microsoft.com/office/drawing/2014/main" id="{FA092E45-0D77-441F-B529-4938B685CECC}"/>
              </a:ext>
            </a:extLst>
          </p:cNvPr>
          <p:cNvSpPr>
            <a:spLocks noGrp="1"/>
          </p:cNvSpPr>
          <p:nvPr>
            <p:ph idx="1"/>
          </p:nvPr>
        </p:nvSpPr>
        <p:spPr/>
        <p:txBody>
          <a:bodyPr>
            <a:normAutofit/>
          </a:bodyPr>
          <a:lstStyle/>
          <a:p>
            <a:pPr algn="just"/>
            <a:r>
              <a:rPr lang="en-US" sz="3600" b="1" dirty="0">
                <a:latin typeface="Times New Roman" pitchFamily="18" charset="0"/>
                <a:cs typeface="Times New Roman" pitchFamily="18" charset="0"/>
              </a:rPr>
              <a:t>Flightless birds include the ratiles (ostrich and cassowaries) and many other birds e.g. </a:t>
            </a:r>
            <a:r>
              <a:rPr lang="en-US" sz="3600" b="1" dirty="0" smtClean="0">
                <a:latin typeface="Times New Roman" pitchFamily="18" charset="0"/>
                <a:cs typeface="Times New Roman" pitchFamily="18" charset="0"/>
              </a:rPr>
              <a:t>grebes</a:t>
            </a:r>
            <a:r>
              <a:rPr lang="en-US" sz="3600" b="1" dirty="0">
                <a:latin typeface="Times New Roman" pitchFamily="18" charset="0"/>
                <a:cs typeface="Times New Roman" pitchFamily="18" charset="0"/>
              </a:rPr>
              <a:t>, </a:t>
            </a:r>
            <a:r>
              <a:rPr lang="en-US" sz="3600" b="1" dirty="0" smtClean="0">
                <a:latin typeface="Times New Roman" pitchFamily="18" charset="0"/>
                <a:cs typeface="Times New Roman" pitchFamily="18" charset="0"/>
              </a:rPr>
              <a:t>pigeons</a:t>
            </a:r>
            <a:r>
              <a:rPr lang="en-US" sz="3600" b="1" dirty="0">
                <a:latin typeface="Times New Roman" pitchFamily="18" charset="0"/>
                <a:cs typeface="Times New Roman" pitchFamily="18" charset="0"/>
              </a:rPr>
              <a:t>, parrots, penguin, waterfowl, auks and rails. </a:t>
            </a:r>
          </a:p>
          <a:p>
            <a:pPr algn="just"/>
            <a:r>
              <a:rPr lang="en-US" sz="3600" b="1" dirty="0">
                <a:solidFill>
                  <a:schemeClr val="tx2"/>
                </a:solidFill>
                <a:latin typeface="Times New Roman" pitchFamily="18" charset="0"/>
                <a:cs typeface="Times New Roman" pitchFamily="18" charset="0"/>
              </a:rPr>
              <a:t>Host of flightless birds</a:t>
            </a:r>
            <a:r>
              <a:rPr lang="en-US" sz="3600" b="1" dirty="0">
                <a:latin typeface="Times New Roman" pitchFamily="18" charset="0"/>
                <a:cs typeface="Times New Roman" pitchFamily="18" charset="0"/>
              </a:rPr>
              <a:t>:  fauna of predators free island (Hawaiin island in the pacifc ocean and Mascarene island in the indian ocean). </a:t>
            </a:r>
          </a:p>
        </p:txBody>
      </p:sp>
    </p:spTree>
    <p:extLst>
      <p:ext uri="{BB962C8B-B14F-4D97-AF65-F5344CB8AC3E}">
        <p14:creationId xmlns:p14="http://schemas.microsoft.com/office/powerpoint/2010/main" val="213288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mph" presetSubtype="0" fill="hold" grpId="0" nodeType="click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3">
                                            <p:txEl>
                                              <p:pRg st="0" end="0"/>
                                            </p:txEl>
                                          </p:spTgt>
                                        </p:tgtEl>
                                        <p:attrNameLst>
                                          <p:attrName>ppt_x</p:attrName>
                                          <p:attrName>ppt_y</p:attrName>
                                        </p:attrNameLst>
                                      </p:cBhvr>
                                    </p:animMotion>
                                    <p:animRot by="1500000">
                                      <p:cBhvr>
                                        <p:cTn id="7" dur="125" fill="hold">
                                          <p:stCondLst>
                                            <p:cond delay="0"/>
                                          </p:stCondLst>
                                        </p:cTn>
                                        <p:tgtEl>
                                          <p:spTgt spid="3">
                                            <p:txEl>
                                              <p:pRg st="0" end="0"/>
                                            </p:txEl>
                                          </p:spTgt>
                                        </p:tgtEl>
                                        <p:attrNameLst>
                                          <p:attrName>r</p:attrName>
                                        </p:attrNameLst>
                                      </p:cBhvr>
                                    </p:animRot>
                                    <p:animRot by="-1500000">
                                      <p:cBhvr>
                                        <p:cTn id="8" dur="125" fill="hold">
                                          <p:stCondLst>
                                            <p:cond delay="125"/>
                                          </p:stCondLst>
                                        </p:cTn>
                                        <p:tgtEl>
                                          <p:spTgt spid="3">
                                            <p:txEl>
                                              <p:pRg st="0" end="0"/>
                                            </p:txEl>
                                          </p:spTgt>
                                        </p:tgtEl>
                                        <p:attrNameLst>
                                          <p:attrName>r</p:attrName>
                                        </p:attrNameLst>
                                      </p:cBhvr>
                                    </p:animRot>
                                    <p:animRot by="-1500000">
                                      <p:cBhvr>
                                        <p:cTn id="9" dur="125" fill="hold">
                                          <p:stCondLst>
                                            <p:cond delay="250"/>
                                          </p:stCondLst>
                                        </p:cTn>
                                        <p:tgtEl>
                                          <p:spTgt spid="3">
                                            <p:txEl>
                                              <p:pRg st="0" end="0"/>
                                            </p:txEl>
                                          </p:spTgt>
                                        </p:tgtEl>
                                        <p:attrNameLst>
                                          <p:attrName>r</p:attrName>
                                        </p:attrNameLst>
                                      </p:cBhvr>
                                    </p:animRot>
                                    <p:animRot by="1500000">
                                      <p:cBhvr>
                                        <p:cTn id="10" dur="125" fill="hold">
                                          <p:stCondLst>
                                            <p:cond delay="375"/>
                                          </p:stCondLst>
                                        </p:cTn>
                                        <p:tgtEl>
                                          <p:spTgt spid="3">
                                            <p:txEl>
                                              <p:pRg st="0" end="0"/>
                                            </p:txEl>
                                          </p:spTgt>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34" presetClass="emph" presetSubtype="0" fill="hold" grpId="0" nodeType="clickEffect">
                                  <p:stCondLst>
                                    <p:cond delay="0"/>
                                  </p:stCondLst>
                                  <p:iterate type="lt">
                                    <p:tmPct val="10000"/>
                                  </p:iterate>
                                  <p:childTnLst>
                                    <p:animMotion origin="layout" path="M 0.0 0.0 L 0.0 -0.07213" pathEditMode="relative" ptsTypes="">
                                      <p:cBhvr>
                                        <p:cTn id="14" dur="250" accel="50000" decel="50000" autoRev="1" fill="hold">
                                          <p:stCondLst>
                                            <p:cond delay="0"/>
                                          </p:stCondLst>
                                        </p:cTn>
                                        <p:tgtEl>
                                          <p:spTgt spid="3">
                                            <p:txEl>
                                              <p:pRg st="1" end="1"/>
                                            </p:txEl>
                                          </p:spTgt>
                                        </p:tgtEl>
                                        <p:attrNameLst>
                                          <p:attrName>ppt_x</p:attrName>
                                          <p:attrName>ppt_y</p:attrName>
                                        </p:attrNameLst>
                                      </p:cBhvr>
                                    </p:animMotion>
                                    <p:animRot by="1500000">
                                      <p:cBhvr>
                                        <p:cTn id="15" dur="125" fill="hold">
                                          <p:stCondLst>
                                            <p:cond delay="0"/>
                                          </p:stCondLst>
                                        </p:cTn>
                                        <p:tgtEl>
                                          <p:spTgt spid="3">
                                            <p:txEl>
                                              <p:pRg st="1" end="1"/>
                                            </p:txEl>
                                          </p:spTgt>
                                        </p:tgtEl>
                                        <p:attrNameLst>
                                          <p:attrName>r</p:attrName>
                                        </p:attrNameLst>
                                      </p:cBhvr>
                                    </p:animRot>
                                    <p:animRot by="-1500000">
                                      <p:cBhvr>
                                        <p:cTn id="16" dur="125" fill="hold">
                                          <p:stCondLst>
                                            <p:cond delay="125"/>
                                          </p:stCondLst>
                                        </p:cTn>
                                        <p:tgtEl>
                                          <p:spTgt spid="3">
                                            <p:txEl>
                                              <p:pRg st="1" end="1"/>
                                            </p:txEl>
                                          </p:spTgt>
                                        </p:tgtEl>
                                        <p:attrNameLst>
                                          <p:attrName>r</p:attrName>
                                        </p:attrNameLst>
                                      </p:cBhvr>
                                    </p:animRot>
                                    <p:animRot by="-1500000">
                                      <p:cBhvr>
                                        <p:cTn id="17" dur="125" fill="hold">
                                          <p:stCondLst>
                                            <p:cond delay="250"/>
                                          </p:stCondLst>
                                        </p:cTn>
                                        <p:tgtEl>
                                          <p:spTgt spid="3">
                                            <p:txEl>
                                              <p:pRg st="1" end="1"/>
                                            </p:txEl>
                                          </p:spTgt>
                                        </p:tgtEl>
                                        <p:attrNameLst>
                                          <p:attrName>r</p:attrName>
                                        </p:attrNameLst>
                                      </p:cBhvr>
                                    </p:animRot>
                                    <p:animRot by="1500000">
                                      <p:cBhvr>
                                        <p:cTn id="18" dur="125" fill="hold">
                                          <p:stCondLst>
                                            <p:cond delay="375"/>
                                          </p:stCondLst>
                                        </p:cTn>
                                        <p:tgtEl>
                                          <p:spTgt spid="3">
                                            <p:txEl>
                                              <p:pRg st="1" end="1"/>
                                            </p:txEl>
                                          </p:spTgt>
                                        </p:tgtEl>
                                        <p:attrNameLst>
                                          <p:attrName>r</p:attrName>
                                        </p:attrNameLst>
                                      </p:cBhvr>
                                    </p:animRot>
                                  </p:childTnLst>
                                </p:cTn>
                              </p:par>
                            </p:childTnLst>
                          </p:cTn>
                        </p:par>
                      </p:childTnLst>
                    </p:cTn>
                  </p:par>
                  <p:par>
                    <p:cTn id="19" fill="hold">
                      <p:stCondLst>
                        <p:cond delay="indefinite"/>
                      </p:stCondLst>
                      <p:childTnLst>
                        <p:par>
                          <p:cTn id="20" fill="hold">
                            <p:stCondLst>
                              <p:cond delay="0"/>
                            </p:stCondLst>
                            <p:childTnLst>
                              <p:par>
                                <p:cTn id="21" presetID="34" presetClass="emph" presetSubtype="0" fill="hold" grpId="1" nodeType="clickEffect">
                                  <p:stCondLst>
                                    <p:cond delay="0"/>
                                  </p:stCondLst>
                                  <p:iterate type="lt">
                                    <p:tmPct val="10000"/>
                                  </p:iterate>
                                  <p:childTnLst>
                                    <p:animMotion origin="layout" path="M 0.0 0.0 L 0.0 -0.07213" pathEditMode="relative" ptsTypes="">
                                      <p:cBhvr>
                                        <p:cTn id="22" dur="250" accel="50000" decel="50000" autoRev="1" fill="hold">
                                          <p:stCondLst>
                                            <p:cond delay="0"/>
                                          </p:stCondLst>
                                        </p:cTn>
                                        <p:tgtEl>
                                          <p:spTgt spid="3">
                                            <p:txEl>
                                              <p:pRg st="0" end="0"/>
                                            </p:txEl>
                                          </p:spTgt>
                                        </p:tgtEl>
                                        <p:attrNameLst>
                                          <p:attrName>ppt_x</p:attrName>
                                          <p:attrName>ppt_y</p:attrName>
                                        </p:attrNameLst>
                                      </p:cBhvr>
                                    </p:animMotion>
                                    <p:animRot by="1500000">
                                      <p:cBhvr>
                                        <p:cTn id="23" dur="125" fill="hold">
                                          <p:stCondLst>
                                            <p:cond delay="0"/>
                                          </p:stCondLst>
                                        </p:cTn>
                                        <p:tgtEl>
                                          <p:spTgt spid="3">
                                            <p:txEl>
                                              <p:pRg st="0" end="0"/>
                                            </p:txEl>
                                          </p:spTgt>
                                        </p:tgtEl>
                                        <p:attrNameLst>
                                          <p:attrName>r</p:attrName>
                                        </p:attrNameLst>
                                      </p:cBhvr>
                                    </p:animRot>
                                    <p:animRot by="-1500000">
                                      <p:cBhvr>
                                        <p:cTn id="24" dur="125" fill="hold">
                                          <p:stCondLst>
                                            <p:cond delay="125"/>
                                          </p:stCondLst>
                                        </p:cTn>
                                        <p:tgtEl>
                                          <p:spTgt spid="3">
                                            <p:txEl>
                                              <p:pRg st="0" end="0"/>
                                            </p:txEl>
                                          </p:spTgt>
                                        </p:tgtEl>
                                        <p:attrNameLst>
                                          <p:attrName>r</p:attrName>
                                        </p:attrNameLst>
                                      </p:cBhvr>
                                    </p:animRot>
                                    <p:animRot by="-1500000">
                                      <p:cBhvr>
                                        <p:cTn id="25" dur="125" fill="hold">
                                          <p:stCondLst>
                                            <p:cond delay="250"/>
                                          </p:stCondLst>
                                        </p:cTn>
                                        <p:tgtEl>
                                          <p:spTgt spid="3">
                                            <p:txEl>
                                              <p:pRg st="0" end="0"/>
                                            </p:txEl>
                                          </p:spTgt>
                                        </p:tgtEl>
                                        <p:attrNameLst>
                                          <p:attrName>r</p:attrName>
                                        </p:attrNameLst>
                                      </p:cBhvr>
                                    </p:animRot>
                                    <p:animRot by="1500000">
                                      <p:cBhvr>
                                        <p:cTn id="26" dur="125" fill="hold">
                                          <p:stCondLst>
                                            <p:cond delay="375"/>
                                          </p:stCondLst>
                                        </p:cTn>
                                        <p:tgtEl>
                                          <p:spTgt spid="3">
                                            <p:txEl>
                                              <p:pRg st="0" end="0"/>
                                            </p:txEl>
                                          </p:spTgt>
                                        </p:tgtEl>
                                        <p:attrNameLst>
                                          <p:attrName>r</p:attrName>
                                        </p:attrNameLst>
                                      </p:cBhvr>
                                    </p:animRot>
                                  </p:childTnLst>
                                </p:cTn>
                              </p:par>
                            </p:childTnLst>
                          </p:cTn>
                        </p:par>
                      </p:childTnLst>
                    </p:cTn>
                  </p:par>
                  <p:par>
                    <p:cTn id="27" fill="hold">
                      <p:stCondLst>
                        <p:cond delay="indefinite"/>
                      </p:stCondLst>
                      <p:childTnLst>
                        <p:par>
                          <p:cTn id="28" fill="hold">
                            <p:stCondLst>
                              <p:cond delay="0"/>
                            </p:stCondLst>
                            <p:childTnLst>
                              <p:par>
                                <p:cTn id="29" presetID="34" presetClass="emph" presetSubtype="0" fill="hold" grpId="1" nodeType="clickEffect">
                                  <p:stCondLst>
                                    <p:cond delay="0"/>
                                  </p:stCondLst>
                                  <p:iterate type="lt">
                                    <p:tmPct val="10000"/>
                                  </p:iterate>
                                  <p:childTnLst>
                                    <p:animMotion origin="layout" path="M 0.0 0.0 L 0.0 -0.07213" pathEditMode="relative" ptsTypes="">
                                      <p:cBhvr>
                                        <p:cTn id="30" dur="250" accel="50000" decel="50000" autoRev="1" fill="hold">
                                          <p:stCondLst>
                                            <p:cond delay="0"/>
                                          </p:stCondLst>
                                        </p:cTn>
                                        <p:tgtEl>
                                          <p:spTgt spid="3">
                                            <p:txEl>
                                              <p:pRg st="1" end="1"/>
                                            </p:txEl>
                                          </p:spTgt>
                                        </p:tgtEl>
                                        <p:attrNameLst>
                                          <p:attrName>ppt_x</p:attrName>
                                          <p:attrName>ppt_y</p:attrName>
                                        </p:attrNameLst>
                                      </p:cBhvr>
                                    </p:animMotion>
                                    <p:animRot by="1500000">
                                      <p:cBhvr>
                                        <p:cTn id="31" dur="125" fill="hold">
                                          <p:stCondLst>
                                            <p:cond delay="0"/>
                                          </p:stCondLst>
                                        </p:cTn>
                                        <p:tgtEl>
                                          <p:spTgt spid="3">
                                            <p:txEl>
                                              <p:pRg st="1" end="1"/>
                                            </p:txEl>
                                          </p:spTgt>
                                        </p:tgtEl>
                                        <p:attrNameLst>
                                          <p:attrName>r</p:attrName>
                                        </p:attrNameLst>
                                      </p:cBhvr>
                                    </p:animRot>
                                    <p:animRot by="-1500000">
                                      <p:cBhvr>
                                        <p:cTn id="32" dur="125" fill="hold">
                                          <p:stCondLst>
                                            <p:cond delay="125"/>
                                          </p:stCondLst>
                                        </p:cTn>
                                        <p:tgtEl>
                                          <p:spTgt spid="3">
                                            <p:txEl>
                                              <p:pRg st="1" end="1"/>
                                            </p:txEl>
                                          </p:spTgt>
                                        </p:tgtEl>
                                        <p:attrNameLst>
                                          <p:attrName>r</p:attrName>
                                        </p:attrNameLst>
                                      </p:cBhvr>
                                    </p:animRot>
                                    <p:animRot by="-1500000">
                                      <p:cBhvr>
                                        <p:cTn id="33" dur="125" fill="hold">
                                          <p:stCondLst>
                                            <p:cond delay="250"/>
                                          </p:stCondLst>
                                        </p:cTn>
                                        <p:tgtEl>
                                          <p:spTgt spid="3">
                                            <p:txEl>
                                              <p:pRg st="1" end="1"/>
                                            </p:txEl>
                                          </p:spTgt>
                                        </p:tgtEl>
                                        <p:attrNameLst>
                                          <p:attrName>r</p:attrName>
                                        </p:attrNameLst>
                                      </p:cBhvr>
                                    </p:animRot>
                                    <p:animRot by="1500000">
                                      <p:cBhvr>
                                        <p:cTn id="34" dur="125" fill="hold">
                                          <p:stCondLst>
                                            <p:cond delay="375"/>
                                          </p:stCondLst>
                                        </p:cTn>
                                        <p:tgtEl>
                                          <p:spTgt spid="3">
                                            <p:txEl>
                                              <p:pRg st="1" end="1"/>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4000" dirty="0" smtClean="0"/>
              <a:t>Flightless running birds ostrich</a:t>
            </a:r>
            <a:endParaRPr lang="en-US" sz="4000" dirty="0"/>
          </a:p>
        </p:txBody>
      </p:sp>
      <p:pic>
        <p:nvPicPr>
          <p:cNvPr id="4" name="Content Placeholder 3" descr="images.jpg"/>
          <p:cNvPicPr>
            <a:picLocks noGrp="1" noChangeAspect="1"/>
          </p:cNvPicPr>
          <p:nvPr>
            <p:ph idx="1"/>
          </p:nvPr>
        </p:nvPicPr>
        <p:blipFill>
          <a:blip r:embed="rId2"/>
          <a:stretch>
            <a:fillRect/>
          </a:stretch>
        </p:blipFill>
        <p:spPr>
          <a:xfrm>
            <a:off x="2233750" y="1841863"/>
            <a:ext cx="6127190" cy="4589478"/>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E1CFF3F-CBC8-4A2D-8C5E-66B10CBC84D1}"/>
              </a:ext>
            </a:extLst>
          </p:cNvPr>
          <p:cNvSpPr>
            <a:spLocks noGrp="1"/>
          </p:cNvSpPr>
          <p:nvPr>
            <p:ph type="title"/>
          </p:nvPr>
        </p:nvSpPr>
        <p:spPr/>
        <p:txBody>
          <a:bodyPr>
            <a:normAutofit fontScale="90000"/>
          </a:bodyPr>
          <a:lstStyle/>
          <a:p>
            <a:pPr algn="r"/>
            <a:r>
              <a:rPr lang="en-US" b="1" dirty="0">
                <a:latin typeface="Times New Roman" panose="02020603050405020304" pitchFamily="18" charset="0"/>
                <a:cs typeface="Times New Roman" panose="02020603050405020304" pitchFamily="18" charset="0"/>
              </a:rPr>
              <a:t>Elementary Aerodynamics</a:t>
            </a:r>
            <a:br>
              <a:rPr lang="en-US" b="1" dirty="0">
                <a:latin typeface="Times New Roman" panose="02020603050405020304" pitchFamily="18" charset="0"/>
                <a:cs typeface="Times New Roman" panose="02020603050405020304" pitchFamily="18" charset="0"/>
              </a:rPr>
            </a:br>
            <a:endParaRPr lang="en-US" dirty="0"/>
          </a:p>
        </p:txBody>
      </p:sp>
      <p:sp>
        <p:nvSpPr>
          <p:cNvPr id="3" name="Content Placeholder 2">
            <a:extLst>
              <a:ext uri="{FF2B5EF4-FFF2-40B4-BE49-F238E27FC236}">
                <a16:creationId xmlns="" xmlns:a16="http://schemas.microsoft.com/office/drawing/2014/main" id="{852DE4C1-820D-45D3-BFEC-97F42AFEBC1A}"/>
              </a:ext>
            </a:extLst>
          </p:cNvPr>
          <p:cNvSpPr>
            <a:spLocks noGrp="1"/>
          </p:cNvSpPr>
          <p:nvPr>
            <p:ph idx="1"/>
          </p:nvPr>
        </p:nvSpPr>
        <p:spPr>
          <a:xfrm>
            <a:off x="0" y="1162594"/>
            <a:ext cx="11047414" cy="5460275"/>
          </a:xfrm>
        </p:spPr>
        <p:txBody>
          <a:bodyPr>
            <a:noAutofit/>
          </a:bodyPr>
          <a:lstStyle/>
          <a:p>
            <a:r>
              <a:rPr lang="en-US" sz="2800" b="1" dirty="0">
                <a:latin typeface="Times New Roman" panose="02020603050405020304" pitchFamily="18" charset="0"/>
                <a:cs typeface="Times New Roman" panose="02020603050405020304" pitchFamily="18" charset="0"/>
              </a:rPr>
              <a:t>Four types of forces acting during flight:</a:t>
            </a:r>
          </a:p>
          <a:p>
            <a:pPr>
              <a:buFont typeface="Wingdings" panose="05000000000000000000" pitchFamily="2" charset="2"/>
              <a:buChar char="ü"/>
            </a:pPr>
            <a:r>
              <a:rPr lang="en-US" sz="2800" b="1"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Gravity: Force of gravity acts downward. Express bird’s  </a:t>
            </a:r>
            <a:r>
              <a:rPr lang="en-US" sz="2800" b="1" dirty="0" smtClean="0">
                <a:latin typeface="Times New Roman" panose="02020603050405020304" pitchFamily="18" charset="0"/>
                <a:cs typeface="Times New Roman" panose="02020603050405020304" pitchFamily="18" charset="0"/>
              </a:rPr>
              <a:t>weight</a:t>
            </a:r>
            <a:r>
              <a:rPr lang="en-US" sz="2800" b="1"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2800" b="1"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Drag:  It is the backward force of friction </a:t>
            </a:r>
            <a:r>
              <a:rPr lang="en-US" sz="2800" b="1" dirty="0" smtClean="0">
                <a:latin typeface="Times New Roman" panose="02020603050405020304" pitchFamily="18" charset="0"/>
                <a:cs typeface="Times New Roman" panose="02020603050405020304" pitchFamily="18" charset="0"/>
              </a:rPr>
              <a:t>and turbulence</a:t>
            </a:r>
            <a:r>
              <a:rPr lang="en-US" sz="2800" b="1" dirty="0">
                <a:latin typeface="Times New Roman" panose="02020603050405020304" pitchFamily="18" charset="0"/>
                <a:cs typeface="Times New Roman" panose="02020603050405020304" pitchFamily="18" charset="0"/>
              </a:rPr>
              <a:t>.</a:t>
            </a:r>
          </a:p>
          <a:p>
            <a:pPr>
              <a:buFont typeface="Wingdings" panose="05000000000000000000" pitchFamily="2" charset="2"/>
              <a:buChar char="ü"/>
            </a:pPr>
            <a:r>
              <a:rPr lang="en-US" sz="2800" b="1"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Lift:  It is upward air pressure force, counter the force </a:t>
            </a:r>
            <a:r>
              <a:rPr lang="en-US" sz="2800" b="1" dirty="0" smtClean="0">
                <a:latin typeface="Times New Roman" panose="02020603050405020304" pitchFamily="18" charset="0"/>
                <a:cs typeface="Times New Roman" panose="02020603050405020304" pitchFamily="18" charset="0"/>
              </a:rPr>
              <a:t>of gravity</a:t>
            </a:r>
            <a:r>
              <a:rPr lang="en-US" sz="2800" b="1" dirty="0">
                <a:latin typeface="Times New Roman" panose="02020603050405020304" pitchFamily="18" charset="0"/>
                <a:cs typeface="Times New Roman" panose="02020603050405020304" pitchFamily="18" charset="0"/>
              </a:rPr>
              <a:t>. </a:t>
            </a:r>
            <a:r>
              <a:rPr lang="en-US" sz="2800" b="1" dirty="0" smtClean="0">
                <a:latin typeface="Times New Roman" panose="02020603050405020304" pitchFamily="18" charset="0"/>
                <a:cs typeface="Times New Roman" panose="02020603050405020304" pitchFamily="18" charset="0"/>
              </a:rPr>
              <a:t>   </a:t>
            </a:r>
            <a:endParaRPr lang="en-US" sz="2800" b="1" dirty="0">
              <a:latin typeface="Times New Roman" panose="02020603050405020304" pitchFamily="18" charset="0"/>
              <a:cs typeface="Times New Roman" panose="02020603050405020304" pitchFamily="18" charset="0"/>
            </a:endParaRPr>
          </a:p>
          <a:p>
            <a:pPr algn="ctr">
              <a:buFont typeface="Wingdings" panose="05000000000000000000" pitchFamily="2" charset="2"/>
              <a:buChar char="ü"/>
            </a:pPr>
            <a:r>
              <a:rPr lang="en-US" sz="2800" b="1" dirty="0" smtClean="0">
                <a:latin typeface="Times New Roman" panose="02020603050405020304" pitchFamily="18" charset="0"/>
                <a:cs typeface="Times New Roman" panose="02020603050405020304" pitchFamily="18" charset="0"/>
              </a:rPr>
              <a:t>Thrust</a:t>
            </a:r>
            <a:r>
              <a:rPr lang="en-US" sz="2800" b="1" dirty="0">
                <a:latin typeface="Times New Roman" panose="02020603050405020304" pitchFamily="18" charset="0"/>
                <a:cs typeface="Times New Roman" panose="02020603050405020304" pitchFamily="18" charset="0"/>
              </a:rPr>
              <a:t>: It is forward force that counteract the turbulence and friction </a:t>
            </a:r>
            <a:r>
              <a:rPr lang="en-US" sz="2800" b="1" dirty="0" smtClean="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collectively “Drag”. </a:t>
            </a:r>
          </a:p>
          <a:p>
            <a:r>
              <a:rPr lang="en-US" sz="2800" b="1" dirty="0">
                <a:latin typeface="Times New Roman" panose="02020603050405020304" pitchFamily="18" charset="0"/>
                <a:cs typeface="Times New Roman" panose="02020603050405020304" pitchFamily="18" charset="0"/>
              </a:rPr>
              <a:t>When these 4 forces are in dynamic balance, the bird flight at constant speed. </a:t>
            </a:r>
          </a:p>
          <a:p>
            <a:r>
              <a:rPr lang="en-US" sz="2800" b="1" dirty="0">
                <a:latin typeface="Times New Roman" panose="02020603050405020304" pitchFamily="18" charset="0"/>
                <a:cs typeface="Times New Roman" panose="02020603050405020304" pitchFamily="18" charset="0"/>
              </a:rPr>
              <a:t>Birds use their wings to generate lift and thrust but airplanes use their wings for lift and use engine for thrust. </a:t>
            </a:r>
          </a:p>
        </p:txBody>
      </p:sp>
    </p:spTree>
    <p:extLst>
      <p:ext uri="{BB962C8B-B14F-4D97-AF65-F5344CB8AC3E}">
        <p14:creationId xmlns:p14="http://schemas.microsoft.com/office/powerpoint/2010/main" val="1343848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par>
                                <p:cTn id="11" presetID="31" presetClass="entr" presetSubtype="0" fill="hold"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p:cTn id="1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3">
                                            <p:txEl>
                                              <p:pRg st="1" end="1"/>
                                            </p:txEl>
                                          </p:spTgt>
                                        </p:tgtEl>
                                      </p:cBhvr>
                                    </p:animEffect>
                                  </p:childTnLst>
                                </p:cTn>
                              </p:par>
                              <p:par>
                                <p:cTn id="17" presetID="3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p:cTn id="19"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3">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3">
                                            <p:txEl>
                                              <p:pRg st="2" end="2"/>
                                            </p:txEl>
                                          </p:spTgt>
                                        </p:tgtEl>
                                      </p:cBhvr>
                                    </p:animEffect>
                                  </p:childTnLst>
                                </p:cTn>
                              </p:par>
                              <p:par>
                                <p:cTn id="23" presetID="31" presetClass="entr" presetSubtype="0" fill="hold"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p:cTn id="2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3">
                                            <p:txEl>
                                              <p:pRg st="3" end="3"/>
                                            </p:txEl>
                                          </p:spTgt>
                                        </p:tgtEl>
                                      </p:cBhvr>
                                    </p:animEffect>
                                  </p:childTnLst>
                                </p:cTn>
                              </p:par>
                              <p:par>
                                <p:cTn id="29" presetID="31"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p:cTn id="31" dur="1000" fill="hold"/>
                                        <p:tgtEl>
                                          <p:spTgt spid="3">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3">
                                            <p:txEl>
                                              <p:pRg st="4" end="4"/>
                                            </p:txEl>
                                          </p:spTgt>
                                        </p:tgtEl>
                                      </p:cBhvr>
                                    </p:animEffect>
                                  </p:childTnLst>
                                </p:cTn>
                              </p:par>
                              <p:par>
                                <p:cTn id="35" presetID="31" presetClass="entr" presetSubtype="0" fill="hold" nodeType="with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p:cTn id="37"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3">
                                            <p:txEl>
                                              <p:pRg st="5" end="5"/>
                                            </p:txEl>
                                          </p:spTgt>
                                        </p:tgtEl>
                                      </p:cBhvr>
                                    </p:animEffect>
                                  </p:childTnLst>
                                </p:cTn>
                              </p:par>
                              <p:par>
                                <p:cTn id="41" presetID="31" presetClass="entr" presetSubtype="0" fill="hold" nodeType="with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p:cTn id="43" dur="10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3">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3">
                                            <p:txEl>
                                              <p:pRg st="6" end="6"/>
                                            </p:txEl>
                                          </p:spTgt>
                                        </p:tgtEl>
                                        <p:attrNameLst>
                                          <p:attrName>style.rotation</p:attrName>
                                        </p:attrNameLst>
                                      </p:cBhvr>
                                      <p:tavLst>
                                        <p:tav tm="0">
                                          <p:val>
                                            <p:fltVal val="90"/>
                                          </p:val>
                                        </p:tav>
                                        <p:tav tm="100000">
                                          <p:val>
                                            <p:fltVal val="0"/>
                                          </p:val>
                                        </p:tav>
                                      </p:tavLst>
                                    </p:anim>
                                    <p:animEffect transition="in" filter="fade">
                                      <p:cBhvr>
                                        <p:cTn id="46"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93BCE8FD-D84C-46D0-8510-00C8DE930605}"/>
              </a:ext>
            </a:extLst>
          </p:cNvPr>
          <p:cNvSpPr>
            <a:spLocks noGrp="1"/>
          </p:cNvSpPr>
          <p:nvPr>
            <p:ph type="title"/>
          </p:nvPr>
        </p:nvSpPr>
        <p:spPr>
          <a:xfrm>
            <a:off x="1141413" y="609600"/>
            <a:ext cx="9323387" cy="992186"/>
          </a:xfrm>
        </p:spPr>
        <p:txBody>
          <a:bodyPr/>
          <a:lstStyle/>
          <a:p>
            <a:pPr algn="ctr"/>
            <a:r>
              <a:rPr lang="en-US" dirty="0"/>
              <a:t> </a:t>
            </a:r>
            <a:r>
              <a:rPr lang="en-US" sz="4000" b="1" dirty="0">
                <a:latin typeface="Times New Roman" panose="02020603050405020304" pitchFamily="18" charset="0"/>
                <a:cs typeface="Times New Roman" panose="02020603050405020304" pitchFamily="18" charset="0"/>
              </a:rPr>
              <a:t>Forces that act on bird </a:t>
            </a:r>
            <a:endParaRPr lang="en-US" b="1" dirty="0">
              <a:latin typeface="Times New Roman" panose="02020603050405020304" pitchFamily="18" charset="0"/>
              <a:cs typeface="Times New Roman" panose="02020603050405020304" pitchFamily="18" charset="0"/>
            </a:endParaRPr>
          </a:p>
        </p:txBody>
      </p:sp>
      <p:sp>
        <p:nvSpPr>
          <p:cNvPr id="5" name="Text Placeholder 4">
            <a:extLst>
              <a:ext uri="{FF2B5EF4-FFF2-40B4-BE49-F238E27FC236}">
                <a16:creationId xmlns="" xmlns:a16="http://schemas.microsoft.com/office/drawing/2014/main" id="{A257ABA9-F70F-4965-85A2-8ABFAB9F2310}"/>
              </a:ext>
            </a:extLst>
          </p:cNvPr>
          <p:cNvSpPr>
            <a:spLocks noGrp="1"/>
          </p:cNvSpPr>
          <p:nvPr>
            <p:ph type="body" sz="half" idx="2"/>
          </p:nvPr>
        </p:nvSpPr>
        <p:spPr/>
        <p:txBody>
          <a:bodyPr/>
          <a:lstStyle/>
          <a:p>
            <a:endParaRPr lang="en-US" dirty="0"/>
          </a:p>
        </p:txBody>
      </p:sp>
      <p:pic>
        <p:nvPicPr>
          <p:cNvPr id="7" name="Picture 6">
            <a:extLst>
              <a:ext uri="{FF2B5EF4-FFF2-40B4-BE49-F238E27FC236}">
                <a16:creationId xmlns="" xmlns:a16="http://schemas.microsoft.com/office/drawing/2014/main" id="{4192C0CB-636D-4D41-A821-DAF0DD1D28B1}"/>
              </a:ext>
            </a:extLst>
          </p:cNvPr>
          <p:cNvPicPr>
            <a:picLocks noChangeAspect="1"/>
          </p:cNvPicPr>
          <p:nvPr/>
        </p:nvPicPr>
        <p:blipFill>
          <a:blip r:embed="rId2"/>
          <a:stretch>
            <a:fillRect/>
          </a:stretch>
        </p:blipFill>
        <p:spPr>
          <a:xfrm>
            <a:off x="1141411" y="1854065"/>
            <a:ext cx="9504818" cy="4584835"/>
          </a:xfrm>
          <a:prstGeom prst="rect">
            <a:avLst/>
          </a:prstGeom>
        </p:spPr>
      </p:pic>
    </p:spTree>
    <p:extLst>
      <p:ext uri="{BB962C8B-B14F-4D97-AF65-F5344CB8AC3E}">
        <p14:creationId xmlns:p14="http://schemas.microsoft.com/office/powerpoint/2010/main" val="865619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nodeType="clickEffect">
                                  <p:stCondLst>
                                    <p:cond delay="0"/>
                                  </p:stCondLst>
                                  <p:childTnLst>
                                    <p:set>
                                      <p:cBhvr>
                                        <p:cTn id="6" dur="indefinite"/>
                                        <p:tgtEl>
                                          <p:spTgt spid="7"/>
                                        </p:tgtEl>
                                        <p:attrNameLst>
                                          <p:attrName>style.opacity</p:attrName>
                                        </p:attrNameLst>
                                      </p:cBhvr>
                                      <p:to>
                                        <p:strVal val="0.5"/>
                                      </p:to>
                                    </p:set>
                                    <p:animEffect filter="image" prLst="opacity: 0.5">
                                      <p:cBhvr rctx="IE">
                                        <p:cTn id="7" dur="indefinite"/>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1972</TotalTime>
  <Words>2554</Words>
  <Application>Microsoft Office PowerPoint</Application>
  <PresentationFormat>Widescreen</PresentationFormat>
  <Paragraphs>271</Paragraphs>
  <Slides>76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76</vt:i4>
      </vt:variant>
    </vt:vector>
  </HeadingPairs>
  <TitlesOfParts>
    <vt:vector size="82" baseType="lpstr">
      <vt:lpstr>Arial</vt:lpstr>
      <vt:lpstr>Times New Roman</vt:lpstr>
      <vt:lpstr>Trebuchet MS</vt:lpstr>
      <vt:lpstr>Wingdings</vt:lpstr>
      <vt:lpstr>Wingdings 2</vt:lpstr>
      <vt:lpstr>Opulent</vt:lpstr>
      <vt:lpstr>CHAPTER  </vt:lpstr>
      <vt:lpstr>CONTENTS  </vt:lpstr>
      <vt:lpstr>Continue </vt:lpstr>
      <vt:lpstr>Soaring flight       Thermal soaring/slope soaring       </vt:lpstr>
      <vt:lpstr>   </vt:lpstr>
      <vt:lpstr>Introduction </vt:lpstr>
      <vt:lpstr>Flight requires rapid and constant adjustment of the wings and tail.   </vt:lpstr>
      <vt:lpstr>Elementary Aerodynamics </vt:lpstr>
      <vt:lpstr> Forces that act on bird </vt:lpstr>
      <vt:lpstr>Wings of birds produce lift by the passage of airstream across their surfaces, usually by forward movement into the airstream. </vt:lpstr>
      <vt:lpstr>Wing surfaces of bird</vt:lpstr>
      <vt:lpstr>The orientation or angle of attack of the airfoil with respect to passing airstream called “Relative wind” produces the net upward force called “lift”. </vt:lpstr>
      <vt:lpstr>  </vt:lpstr>
      <vt:lpstr>Differential air speed across the airfoil produces lift, as an expression of “Bernoulli principle”. </vt:lpstr>
      <vt:lpstr>Bernoulli principle  states that an increase in the speed of a fluid occurs simultaneously with a decrease in pressure.</vt:lpstr>
      <vt:lpstr>Anatomy of airfoil </vt:lpstr>
      <vt:lpstr>                       The “angle of attack” is the angle between the direction of airstream and the straight chord line connecting the leading and trial edges of airfoil.  </vt:lpstr>
      <vt:lpstr>Angle of attack</vt:lpstr>
      <vt:lpstr>Role of slots</vt:lpstr>
      <vt:lpstr>“Alula or Bastard wing” creates a slot at the leading edge of wing.  It is helpful in landing  and take off.  Modern  aircraft    have  these  same  sorts  of slots  in  the  front of the   wing ,open   on  landing. </vt:lpstr>
      <vt:lpstr>TURBULENCE AND FRICTION</vt:lpstr>
      <vt:lpstr>CONTINUE</vt:lpstr>
      <vt:lpstr>Profile power and Induced power</vt:lpstr>
      <vt:lpstr>  Induced power: </vt:lpstr>
      <vt:lpstr>Energy Cost of Flying </vt:lpstr>
      <vt:lpstr>  </vt:lpstr>
      <vt:lpstr>KINDS OF FLIGHT </vt:lpstr>
      <vt:lpstr>Soaring flight</vt:lpstr>
      <vt:lpstr>PowerPoint Presentation</vt:lpstr>
      <vt:lpstr>Vulture </vt:lpstr>
      <vt:lpstr>Type Of Soaring </vt:lpstr>
      <vt:lpstr>THERMAL SOARING </vt:lpstr>
      <vt:lpstr>Slope soaring </vt:lpstr>
      <vt:lpstr>Slope soaring</vt:lpstr>
      <vt:lpstr>Gliding Flight     (Colin Pennycuick Work)</vt:lpstr>
      <vt:lpstr>  </vt:lpstr>
      <vt:lpstr>Gliding flight by falcon</vt:lpstr>
      <vt:lpstr>PowerPoint Presentation</vt:lpstr>
      <vt:lpstr>Flapping flight </vt:lpstr>
      <vt:lpstr>Flapping flight</vt:lpstr>
      <vt:lpstr>Wings of the birds also act as propeller. </vt:lpstr>
      <vt:lpstr>Humming Bird    (Crawfor Greenewatt 1960)</vt:lpstr>
      <vt:lpstr>Flapping of humming bird in pattern of figure 8</vt:lpstr>
      <vt:lpstr>A stationary hovering humming bird can move forward and backward just changing the direction of wing beat. </vt:lpstr>
      <vt:lpstr>Vortex ring</vt:lpstr>
      <vt:lpstr>Flapping too slowly causes turbulence to backlash.  Flapping too fast causes interference of the turbulence with next upstroke. </vt:lpstr>
      <vt:lpstr>HUMMING BIRD</vt:lpstr>
      <vt:lpstr>Tail Contribution to Flight </vt:lpstr>
      <vt:lpstr>  </vt:lpstr>
      <vt:lpstr>Intermittent Flight </vt:lpstr>
      <vt:lpstr>Flap Gliding </vt:lpstr>
      <vt:lpstr> Flap bounding      “rise and fall as they alternate flapping and non flapping sequences”.  </vt:lpstr>
      <vt:lpstr>Wing size and shapes </vt:lpstr>
      <vt:lpstr>Different wing sizes and shapes</vt:lpstr>
      <vt:lpstr>Different wing sizes and shapes</vt:lpstr>
      <vt:lpstr>Wing Dimension </vt:lpstr>
      <vt:lpstr>  </vt:lpstr>
      <vt:lpstr>Aspect ratios</vt:lpstr>
      <vt:lpstr>The skeleton  </vt:lpstr>
      <vt:lpstr>Thorax is more rigid and better reinforced than that of reptiles.</vt:lpstr>
      <vt:lpstr>Humerus, ulna and radius are homologous. </vt:lpstr>
      <vt:lpstr>Wing bones</vt:lpstr>
      <vt:lpstr>ANATOMY </vt:lpstr>
      <vt:lpstr>FLIGHT MUSCLES </vt:lpstr>
      <vt:lpstr>FLIGHT MUSCLES </vt:lpstr>
      <vt:lpstr>Pectoralis Muscles </vt:lpstr>
      <vt:lpstr>Strong flight muscles</vt:lpstr>
      <vt:lpstr>Supra-coracoideus muscles  </vt:lpstr>
      <vt:lpstr>  </vt:lpstr>
      <vt:lpstr>muscles</vt:lpstr>
      <vt:lpstr>Muscle-fiber-metabolism </vt:lpstr>
      <vt:lpstr>Red Fibers </vt:lpstr>
      <vt:lpstr>White Muscle Fiber</vt:lpstr>
      <vt:lpstr>Red Muscle Fibers Vs White Muscle Fiber</vt:lpstr>
      <vt:lpstr>Flightless Birds</vt:lpstr>
      <vt:lpstr>Flightless running birds ostrich</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5 </dc:title>
  <dc:creator>Nauman Nazir</dc:creator>
  <cp:lastModifiedBy>Windows User</cp:lastModifiedBy>
  <cp:revision>153</cp:revision>
  <dcterms:created xsi:type="dcterms:W3CDTF">2017-09-17T13:59:37Z</dcterms:created>
  <dcterms:modified xsi:type="dcterms:W3CDTF">2020-03-31T05:53:01Z</dcterms:modified>
</cp:coreProperties>
</file>